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149" r:id="rId5"/>
  </p:sldMasterIdLst>
  <p:notesMasterIdLst>
    <p:notesMasterId r:id="rId38"/>
  </p:notesMasterIdLst>
  <p:handoutMasterIdLst>
    <p:handoutMasterId r:id="rId39"/>
  </p:handoutMasterIdLst>
  <p:sldIdLst>
    <p:sldId id="1366" r:id="rId6"/>
    <p:sldId id="1306" r:id="rId7"/>
    <p:sldId id="1368" r:id="rId8"/>
    <p:sldId id="1308" r:id="rId9"/>
    <p:sldId id="1299" r:id="rId10"/>
    <p:sldId id="1359" r:id="rId11"/>
    <p:sldId id="1360" r:id="rId12"/>
    <p:sldId id="1340" r:id="rId13"/>
    <p:sldId id="1346" r:id="rId14"/>
    <p:sldId id="1347" r:id="rId15"/>
    <p:sldId id="1348" r:id="rId16"/>
    <p:sldId id="1344" r:id="rId17"/>
    <p:sldId id="1361" r:id="rId18"/>
    <p:sldId id="1355" r:id="rId19"/>
    <p:sldId id="1362" r:id="rId20"/>
    <p:sldId id="1354" r:id="rId21"/>
    <p:sldId id="1357" r:id="rId22"/>
    <p:sldId id="1341" r:id="rId23"/>
    <p:sldId id="1363" r:id="rId24"/>
    <p:sldId id="1303" r:id="rId25"/>
    <p:sldId id="1365" r:id="rId26"/>
    <p:sldId id="1356" r:id="rId27"/>
    <p:sldId id="1350" r:id="rId28"/>
    <p:sldId id="1351" r:id="rId29"/>
    <p:sldId id="1352" r:id="rId30"/>
    <p:sldId id="1353" r:id="rId31"/>
    <p:sldId id="1364" r:id="rId32"/>
    <p:sldId id="1310" r:id="rId33"/>
    <p:sldId id="1369" r:id="rId34"/>
    <p:sldId id="1312" r:id="rId35"/>
    <p:sldId id="1313" r:id="rId36"/>
    <p:sldId id="1314" r:id="rId37"/>
  </p:sldIdLst>
  <p:sldSz cx="12188825" cy="6858000"/>
  <p:notesSz cx="7086600" cy="93726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id="{E387D750-615C-4F0D-BDC4-13D8F2242D3F}">
          <p14:sldIdLst>
            <p14:sldId id="1366"/>
            <p14:sldId id="1306"/>
            <p14:sldId id="1368"/>
            <p14:sldId id="1308"/>
          </p14:sldIdLst>
        </p14:section>
        <p14:section name="Introduction" id="{64930E62-92AE-4C1A-A5F7-7FF0DFE085D7}">
          <p14:sldIdLst>
            <p14:sldId id="1299"/>
            <p14:sldId id="1359"/>
            <p14:sldId id="1360"/>
          </p14:sldIdLst>
        </p14:section>
        <p14:section name="Page and content modification" id="{6665162C-8FC8-4DA5-A65A-8907537E6036}">
          <p14:sldIdLst>
            <p14:sldId id="1340"/>
            <p14:sldId id="1346"/>
            <p14:sldId id="1347"/>
            <p14:sldId id="1348"/>
          </p14:sldIdLst>
        </p14:section>
        <p14:section name="JavaScript Injection" id="{74D225A8-1427-4E62-804F-3C7A9D193943}">
          <p14:sldIdLst>
            <p14:sldId id="1344"/>
            <p14:sldId id="1361"/>
            <p14:sldId id="1355"/>
            <p14:sldId id="1362"/>
            <p14:sldId id="1354"/>
            <p14:sldId id="1357"/>
          </p14:sldIdLst>
        </p14:section>
        <p14:section name="Controlling Site Settings" id="{2D10D785-29E1-41DD-97F0-0B6DEC2C6009}">
          <p14:sldIdLst>
            <p14:sldId id="1341"/>
            <p14:sldId id="1363"/>
            <p14:sldId id="1303"/>
            <p14:sldId id="1365"/>
          </p14:sldIdLst>
        </p14:section>
        <p14:section name="Performance Optimization" id="{D95A70A9-5FB0-4360-842B-F65371D9763E}">
          <p14:sldIdLst>
            <p14:sldId id="1356"/>
            <p14:sldId id="1350"/>
            <p14:sldId id="1351"/>
            <p14:sldId id="1352"/>
            <p14:sldId id="1353"/>
          </p14:sldIdLst>
        </p14:section>
        <p14:section name="Closing" id="{E969FB23-D89C-40AA-B85C-74AB85D3E249}">
          <p14:sldIdLst>
            <p14:sldId id="1364"/>
            <p14:sldId id="1310"/>
            <p14:sldId id="1369"/>
            <p14:sldId id="1312"/>
            <p14:sldId id="1313"/>
            <p14:sldId id="1314"/>
          </p14:sldIdLst>
        </p14:section>
      </p14:sectionLst>
    </p:ext>
    <p:ext uri="{EFAFB233-063F-42B5-8137-9DF3F51BA10A}">
      <p15:sldGuideLst xmlns:p15="http://schemas.microsoft.com/office/powerpoint/2012/main">
        <p15:guide id="1" orient="horz" pos="2328" userDrawn="1">
          <p15:clr>
            <a:srgbClr val="A4A3A4"/>
          </p15:clr>
        </p15:guide>
        <p15:guide id="2" orient="horz" pos="3000" userDrawn="1">
          <p15:clr>
            <a:srgbClr val="A4A3A4"/>
          </p15:clr>
        </p15:guide>
        <p15:guide id="3" orient="horz" pos="4200" userDrawn="1">
          <p15:clr>
            <a:srgbClr val="A4A3A4"/>
          </p15:clr>
        </p15:guide>
        <p15:guide id="8" orient="horz" pos="2376" userDrawn="1">
          <p15:clr>
            <a:srgbClr val="A4A3A4"/>
          </p15:clr>
        </p15:guide>
        <p15:guide id="9" orient="horz" pos="2952" userDrawn="1">
          <p15:clr>
            <a:srgbClr val="A4A3A4"/>
          </p15:clr>
        </p15:guide>
        <p15:guide id="10" pos="311" userDrawn="1">
          <p15:clr>
            <a:srgbClr val="A4A3A4"/>
          </p15:clr>
        </p15:guide>
        <p15:guide id="12" pos="7559" userDrawn="1">
          <p15:clr>
            <a:srgbClr val="A4A3A4"/>
          </p15:clr>
        </p15:guide>
        <p15:guide id="14" pos="3911" userDrawn="1">
          <p15:clr>
            <a:srgbClr val="A4A3A4"/>
          </p15:clr>
        </p15:guide>
        <p15:guide id="15" pos="2111" userDrawn="1">
          <p15:clr>
            <a:srgbClr val="A4A3A4"/>
          </p15:clr>
        </p15:guide>
        <p15:guide id="19" pos="2759" userDrawn="1">
          <p15:clr>
            <a:srgbClr val="A4A3A4"/>
          </p15:clr>
        </p15:guide>
        <p15:guide id="20" orient="horz" pos="2040" userDrawn="1">
          <p15:clr>
            <a:srgbClr val="A4A3A4"/>
          </p15:clr>
        </p15:guide>
        <p15:guide id="21" orient="horz" pos="2880" userDrawn="1">
          <p15:clr>
            <a:srgbClr val="A4A3A4"/>
          </p15:clr>
        </p15:guide>
        <p15:guide id="22" orient="horz" pos="3942">
          <p15:clr>
            <a:srgbClr val="A4A3A4"/>
          </p15:clr>
        </p15:guide>
        <p15:guide id="23" pos="7229">
          <p15:clr>
            <a:srgbClr val="A4A3A4"/>
          </p15:clr>
        </p15:guide>
        <p15:guide id="24" orient="horz" pos="3648" userDrawn="1">
          <p15:clr>
            <a:srgbClr val="A4A3A4"/>
          </p15:clr>
        </p15:guide>
        <p15:guide id="25" orient="horz" pos="4104" userDrawn="1">
          <p15:clr>
            <a:srgbClr val="A4A3A4"/>
          </p15:clr>
        </p15:guide>
        <p15:guide id="26" orient="horz" pos="3696" userDrawn="1">
          <p15:clr>
            <a:srgbClr val="A4A3A4"/>
          </p15:clr>
        </p15:guide>
        <p15:guide id="27" pos="149">
          <p15:clr>
            <a:srgbClr val="A4A3A4"/>
          </p15:clr>
        </p15:guide>
        <p15:guide id="28" pos="1967" userDrawn="1">
          <p15:clr>
            <a:srgbClr val="A4A3A4"/>
          </p15:clr>
        </p15:guide>
        <p15:guide id="29" pos="604">
          <p15:clr>
            <a:srgbClr val="A4A3A4"/>
          </p15:clr>
        </p15:guide>
      </p15:sldGuideLst>
    </p:ext>
    <p:ext uri="{2D200454-40CA-4A62-9FC3-DE9A4176ACB9}">
      <p15:notesGuideLst xmlns:p15="http://schemas.microsoft.com/office/powerpoint/2012/main">
        <p15:guide id="1" orient="horz" pos="2904" userDrawn="1">
          <p15:clr>
            <a:srgbClr val="A4A3A4"/>
          </p15:clr>
        </p15:guide>
        <p15:guide id="2" pos="2183" userDrawn="1">
          <p15:clr>
            <a:srgbClr val="A4A3A4"/>
          </p15:clr>
        </p15:guide>
        <p15:guide id="3" orient="horz" pos="2952" userDrawn="1">
          <p15:clr>
            <a:srgbClr val="A4A3A4"/>
          </p15:clr>
        </p15:guide>
        <p15:guide id="4" pos="2232"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36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EB3C00"/>
    <a:srgbClr val="0072C6"/>
    <a:srgbClr val="0088EE"/>
    <a:srgbClr val="2D82FF"/>
    <a:srgbClr val="FFFF99"/>
    <a:srgbClr val="0042AC"/>
    <a:srgbClr val="D2D2D2"/>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84869" autoAdjust="0"/>
  </p:normalViewPr>
  <p:slideViewPr>
    <p:cSldViewPr snapToGrid="0">
      <p:cViewPr varScale="1">
        <p:scale>
          <a:sx n="109" d="100"/>
          <a:sy n="109" d="100"/>
        </p:scale>
        <p:origin x="672" y="96"/>
      </p:cViewPr>
      <p:guideLst>
        <p:guide orient="horz" pos="2328"/>
        <p:guide orient="horz" pos="3000"/>
        <p:guide orient="horz" pos="4200"/>
        <p:guide orient="horz" pos="2376"/>
        <p:guide orient="horz" pos="2952"/>
        <p:guide pos="311"/>
        <p:guide pos="7559"/>
        <p:guide pos="3911"/>
        <p:guide pos="2111"/>
        <p:guide pos="2759"/>
        <p:guide orient="horz" pos="2040"/>
        <p:guide orient="horz" pos="2880"/>
        <p:guide orient="horz" pos="3942"/>
        <p:guide pos="7229"/>
        <p:guide orient="horz" pos="3648"/>
        <p:guide orient="horz" pos="4104"/>
        <p:guide orient="horz" pos="3696"/>
        <p:guide pos="149"/>
        <p:guide pos="1967"/>
        <p:guide pos="604"/>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7" d="100"/>
          <a:sy n="87" d="100"/>
        </p:scale>
        <p:origin x="3780" y="102"/>
      </p:cViewPr>
      <p:guideLst>
        <p:guide orient="horz" pos="2904"/>
        <p:guide pos="2183"/>
        <p:guide orient="horz" pos="2952"/>
        <p:guide pos="2232"/>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handoutMaster" Target="handoutMasters/handoutMaster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t>Office 365</a:t>
            </a:r>
          </a:p>
        </p:txBody>
      </p:sp>
      <p:sp>
        <p:nvSpPr>
          <p:cNvPr id="8" name="Footer Placeholder 7"/>
          <p:cNvSpPr>
            <a:spLocks noGrp="1"/>
          </p:cNvSpPr>
          <p:nvPr>
            <p:ph type="ftr" sz="quarter" idx="2"/>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76365" y="8902344"/>
            <a:ext cx="1108594" cy="468630"/>
          </a:xfrm>
          <a:prstGeom prst="rect">
            <a:avLst/>
          </a:prstGeom>
        </p:spPr>
        <p:txBody>
          <a:bodyPr vert="horz" lIns="94044" tIns="47022" rIns="94044" bIns="47022"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eg>
</file>

<file path=ppt/media/image17.png>
</file>

<file path=ppt/media/image18.png>
</file>

<file path=ppt/media/image19.png>
</file>

<file path=ppt/media/image2.png>
</file>

<file path=ppt/media/image20.png>
</file>

<file path=ppt/media/image28.png>
</file>

<file path=ppt/media/image3.png>
</file>

<file path=ppt/media/image30.png>
</file>

<file path=ppt/media/image31.png>
</file>

<file path=ppt/media/image33.png>
</file>

<file path=ppt/media/image34.png>
</file>

<file path=ppt/media/image35.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420688" y="703263"/>
            <a:ext cx="6245225" cy="3514725"/>
          </a:xfrm>
          <a:prstGeom prst="rect">
            <a:avLst/>
          </a:prstGeom>
          <a:noFill/>
          <a:ln w="12700">
            <a:solidFill>
              <a:prstClr val="black"/>
            </a:solidFill>
          </a:ln>
        </p:spPr>
        <p:txBody>
          <a:bodyPr vert="horz" lIns="94044" tIns="47022" rIns="94044" bIns="47022" rtlCol="0" anchor="ctr"/>
          <a:lstStyle/>
          <a:p>
            <a:endParaRPr lang="en-US"/>
          </a:p>
        </p:txBody>
      </p:sp>
      <p:sp>
        <p:nvSpPr>
          <p:cNvPr id="12" name="Notes Placeholder 11"/>
          <p:cNvSpPr>
            <a:spLocks noGrp="1"/>
          </p:cNvSpPr>
          <p:nvPr>
            <p:ph type="body" sz="quarter" idx="3"/>
          </p:nvPr>
        </p:nvSpPr>
        <p:spPr>
          <a:xfrm>
            <a:off x="708660" y="4451985"/>
            <a:ext cx="5669280" cy="4217670"/>
          </a:xfrm>
          <a:prstGeom prst="rect">
            <a:avLst/>
          </a:prstGeom>
        </p:spPr>
        <p:txBody>
          <a:bodyPr vert="horz" lIns="94044" tIns="47022" rIns="94044" bIns="4702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106286" y="8902344"/>
            <a:ext cx="978673" cy="468630"/>
          </a:xfrm>
          <a:prstGeom prst="rect">
            <a:avLst/>
          </a:prstGeom>
        </p:spPr>
        <p:txBody>
          <a:bodyPr vert="horz" lIns="94044" tIns="47022" rIns="94044" bIns="47022"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t>Office 365</a:t>
            </a:r>
          </a:p>
        </p:txBody>
      </p:sp>
      <p:sp>
        <p:nvSpPr>
          <p:cNvPr id="15"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2867">
              <a:spcAft>
                <a:spcPts val="336"/>
              </a:spcAft>
            </a:pPr>
            <a:endParaRPr lang="en-US" dirty="0">
              <a:solidFill>
                <a:schemeClr val="bg1"/>
              </a:solidFill>
            </a:endParaRPr>
          </a:p>
        </p:txBody>
      </p:sp>
      <p:sp>
        <p:nvSpPr>
          <p:cNvPr id="6" name="Date Placeholder 5"/>
          <p:cNvSpPr>
            <a:spLocks noGrp="1"/>
          </p:cNvSpPr>
          <p:nvPr>
            <p:ph type="dt" idx="12"/>
          </p:nvPr>
        </p:nvSpPr>
        <p:spPr>
          <a:xfrm>
            <a:off x="4014100" y="0"/>
            <a:ext cx="3070860" cy="468630"/>
          </a:xfrm>
          <a:prstGeom prst="rect">
            <a:avLst/>
          </a:prstGeom>
        </p:spPr>
        <p:txBody>
          <a:bodyPr/>
          <a:lstStyle/>
          <a:p>
            <a:fld id="{D4664A66-7F43-48D1-91D2-AE7A931D6495}" type="datetime1">
              <a:rPr lang="en-US" smtClean="0">
                <a:solidFill>
                  <a:prstClr val="black"/>
                </a:solidFill>
              </a:rPr>
              <a:pPr/>
              <a:t>1/4/2017</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a:t>
            </a:fld>
            <a:endParaRPr lang="en-US" dirty="0">
              <a:solidFill>
                <a:prstClr val="black"/>
              </a:solidFill>
            </a:endParaRPr>
          </a:p>
        </p:txBody>
      </p:sp>
      <p:sp>
        <p:nvSpPr>
          <p:cNvPr id="8"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solidFill>
                  <a:prstClr val="black"/>
                </a:solidFill>
              </a:rPr>
              <a:t>Microsoft Office</a:t>
            </a:r>
          </a:p>
        </p:txBody>
      </p:sp>
      <p:sp>
        <p:nvSpPr>
          <p:cNvPr id="9"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4507235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Vesa</a:t>
            </a:r>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21</a:t>
            </a:fld>
            <a:endParaRPr lang="en-US"/>
          </a:p>
        </p:txBody>
      </p:sp>
    </p:spTree>
    <p:extLst>
      <p:ext uri="{BB962C8B-B14F-4D97-AF65-F5344CB8AC3E}">
        <p14:creationId xmlns:p14="http://schemas.microsoft.com/office/powerpoint/2010/main" val="26102600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22</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0211411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pPr>
              <a:defRPr/>
            </a:pPr>
            <a:r>
              <a:rPr lang="en-US" dirty="0"/>
              <a:t>Vesa</a:t>
            </a:r>
            <a:r>
              <a:rPr lang="en-US"/>
              <a:t>  </a:t>
            </a:r>
            <a:endParaRPr lang="en-US" dirty="0"/>
          </a:p>
          <a:p>
            <a:pPr>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a:t>NOTE</a:t>
            </a:r>
            <a:r>
              <a:rPr lang="en-US" dirty="0"/>
              <a:t>:</a:t>
            </a:r>
            <a:r>
              <a:rPr lang="en-US" baseline="0" dirty="0"/>
              <a:t> Remember that client side caching can be VERY helpful for bandwidth reductions… and performance optimizations. </a:t>
            </a:r>
            <a:endParaRPr lang="en-US" dirty="0"/>
          </a:p>
          <a:p>
            <a:endParaRPr lang="en-US" baseline="0" dirty="0"/>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Caching Examples located here: </a:t>
            </a:r>
            <a:r>
              <a:rPr lang="en-US" dirty="0">
                <a:latin typeface="Segoe UI Light" panose="020B0502040204020203" pitchFamily="34" charset="0"/>
                <a:cs typeface="Segoe UI Light" panose="020B0502040204020203" pitchFamily="34" charset="0"/>
              </a:rPr>
              <a:t>https://github.com/OfficeDev/PnP/tree/master/Samples/Performance.Caching</a:t>
            </a:r>
          </a:p>
          <a:p>
            <a:r>
              <a:rPr lang="en-US" dirty="0"/>
              <a:t> </a:t>
            </a:r>
          </a:p>
        </p:txBody>
      </p:sp>
      <p:sp>
        <p:nvSpPr>
          <p:cNvPr id="4" name="Header Placeholder 3"/>
          <p:cNvSpPr>
            <a:spLocks noGrp="1"/>
          </p:cNvSpPr>
          <p:nvPr>
            <p:ph type="hdr" sz="quarter" idx="10"/>
          </p:nvPr>
        </p:nvSpPr>
        <p:spPr/>
        <p:txBody>
          <a:bodyPr/>
          <a:lstStyle/>
          <a:p>
            <a:r>
              <a:rPr lang="en-US"/>
              <a:t>SMSG Readiness</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0FFA33-A08C-4ACD-978C-2B351DA77195}"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8939917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Static</a:t>
            </a:r>
            <a:r>
              <a:rPr lang="en-US" baseline="0" dirty="0"/>
              <a:t> assets like images, JS files, and CSS files are deployed together with the master page and asp files to the root site collection of the a web application or a tenant.</a:t>
            </a:r>
          </a:p>
          <a:p>
            <a:pPr marL="228600" indent="-228600">
              <a:buFont typeface="+mj-lt"/>
              <a:buAutoNum type="arabicPeriod"/>
            </a:pPr>
            <a:r>
              <a:rPr lang="en-US" baseline="0" dirty="0"/>
              <a:t>Dynamic files like master pages and other asp pages are deployed to the each site collections.</a:t>
            </a:r>
          </a:p>
          <a:p>
            <a:pPr marL="228600" indent="-228600">
              <a:buFont typeface="+mj-lt"/>
              <a:buAutoNum type="arabicPeriod"/>
            </a:pPr>
            <a:r>
              <a:rPr lang="en-US" baseline="0" dirty="0"/>
              <a:t>Static files are referenced from the root site collection using relative links.</a:t>
            </a:r>
          </a:p>
          <a:p>
            <a:endParaRPr lang="en-US" baseline="0" dirty="0"/>
          </a:p>
          <a:p>
            <a:r>
              <a:rPr lang="en-US" baseline="0" dirty="0"/>
              <a:t>Provides one location to change most of the functionalities and there’s no need to deploy all the image, CSS, or JS files to each of the site collection.</a:t>
            </a:r>
            <a:endParaRPr lang="en-US" dirty="0"/>
          </a:p>
        </p:txBody>
      </p:sp>
    </p:spTree>
    <p:extLst>
      <p:ext uri="{BB962C8B-B14F-4D97-AF65-F5344CB8AC3E}">
        <p14:creationId xmlns:p14="http://schemas.microsoft.com/office/powerpoint/2010/main" val="38195607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  </a:t>
            </a:r>
          </a:p>
          <a:p>
            <a:endParaRPr lang="en-US" dirty="0"/>
          </a:p>
          <a:p>
            <a:r>
              <a:rPr lang="en-US" dirty="0"/>
              <a:t>NOTE: Any element that requires</a:t>
            </a:r>
            <a:r>
              <a:rPr lang="en-US" baseline="0" dirty="0"/>
              <a:t> service side processing (</a:t>
            </a:r>
            <a:r>
              <a:rPr lang="en-US" baseline="0" dirty="0" err="1"/>
              <a:t>ie</a:t>
            </a:r>
            <a:r>
              <a:rPr lang="en-US" baseline="0" dirty="0"/>
              <a:t> Master Pages, Page Layouts, </a:t>
            </a:r>
            <a:r>
              <a:rPr lang="en-US" baseline="0" dirty="0" err="1"/>
              <a:t>etc</a:t>
            </a:r>
            <a:r>
              <a:rPr lang="en-US" baseline="0" dirty="0"/>
              <a:t> need to be resident in the site collection. ) </a:t>
            </a:r>
          </a:p>
          <a:p>
            <a:endParaRPr lang="en-US" baseline="0" dirty="0"/>
          </a:p>
          <a:p>
            <a:r>
              <a:rPr lang="en-US" baseline="0" dirty="0" err="1"/>
              <a:t>Javascript</a:t>
            </a:r>
            <a:r>
              <a:rPr lang="en-US" baseline="0" dirty="0"/>
              <a:t> </a:t>
            </a:r>
            <a:r>
              <a:rPr lang="en-US" baseline="0" dirty="0" err="1"/>
              <a:t>refernces</a:t>
            </a:r>
            <a:r>
              <a:rPr lang="en-US" baseline="0" dirty="0"/>
              <a:t> must INITITATE from the site for the most part – you can dynamically load external JS but the </a:t>
            </a:r>
            <a:r>
              <a:rPr lang="en-US" baseline="0" dirty="0" err="1"/>
              <a:t>initital</a:t>
            </a:r>
            <a:r>
              <a:rPr lang="en-US" baseline="0" dirty="0"/>
              <a:t> JS file has to be located in the site. </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25</a:t>
            </a:fld>
            <a:endParaRPr lang="en-US"/>
          </a:p>
        </p:txBody>
      </p:sp>
    </p:spTree>
    <p:extLst>
      <p:ext uri="{BB962C8B-B14F-4D97-AF65-F5344CB8AC3E}">
        <p14:creationId xmlns:p14="http://schemas.microsoft.com/office/powerpoint/2010/main" val="22615226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27</a:t>
            </a:fld>
            <a:endParaRPr lang="en-US"/>
          </a:p>
        </p:txBody>
      </p:sp>
    </p:spTree>
    <p:extLst>
      <p:ext uri="{BB962C8B-B14F-4D97-AF65-F5344CB8AC3E}">
        <p14:creationId xmlns:p14="http://schemas.microsoft.com/office/powerpoint/2010/main" val="7608465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21374109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FD207A-07DF-40AD-A916-9872E089CE7A}" type="slidenum">
              <a:rPr lang="en-US" smtClean="0"/>
              <a:t>30</a:t>
            </a:fld>
            <a:endParaRPr lang="en-US"/>
          </a:p>
        </p:txBody>
      </p:sp>
    </p:spTree>
    <p:extLst>
      <p:ext uri="{BB962C8B-B14F-4D97-AF65-F5344CB8AC3E}">
        <p14:creationId xmlns:p14="http://schemas.microsoft.com/office/powerpoint/2010/main" val="33912200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5288" y="692150"/>
            <a:ext cx="6142037" cy="3455988"/>
          </a:xfrm>
          <a:prstGeom prst="rect">
            <a:avLst/>
          </a:prstGeom>
        </p:spPr>
      </p:sp>
      <p:sp>
        <p:nvSpPr>
          <p:cNvPr id="3" name="Notes Placeholder 2"/>
          <p:cNvSpPr>
            <a:spLocks noGrp="1"/>
          </p:cNvSpPr>
          <p:nvPr>
            <p:ph type="body" idx="1"/>
          </p:nvPr>
        </p:nvSpPr>
        <p:spPr>
          <a:xfrm>
            <a:off x="693254" y="4379002"/>
            <a:ext cx="5546035" cy="4148528"/>
          </a:xfrm>
          <a:prstGeom prst="rect">
            <a:avLst/>
          </a:prstGeom>
        </p:spPr>
        <p:txBody>
          <a:bodyPr>
            <a:normAutofit/>
          </a:bodyPr>
          <a:lstStyle/>
          <a:p>
            <a:endParaRPr lang="en-US"/>
          </a:p>
        </p:txBody>
      </p:sp>
      <p:sp>
        <p:nvSpPr>
          <p:cNvPr id="6" name="Date Placeholder 5"/>
          <p:cNvSpPr>
            <a:spLocks noGrp="1"/>
          </p:cNvSpPr>
          <p:nvPr>
            <p:ph type="dt" idx="10"/>
          </p:nvPr>
        </p:nvSpPr>
        <p:spPr>
          <a:xfrm>
            <a:off x="3926837" y="0"/>
            <a:ext cx="3004102" cy="460948"/>
          </a:xfrm>
          <a:prstGeom prst="rect">
            <a:avLst/>
          </a:prstGeom>
        </p:spPr>
        <p:txBody>
          <a:bodyPr/>
          <a:lstStyle/>
          <a:p>
            <a:fld id="{CF65DC99-4379-44AE-9BA7-822724421C33}" type="datetime1">
              <a:rPr lang="en-US" smtClean="0">
                <a:solidFill>
                  <a:prstClr val="black"/>
                </a:solidFill>
              </a:rPr>
              <a:pPr/>
              <a:t>1/4/2017</a:t>
            </a:fld>
            <a:endParaRPr lang="en-US" dirty="0">
              <a:solidFill>
                <a:prstClr val="black"/>
              </a:solidFill>
            </a:endParaRPr>
          </a:p>
        </p:txBody>
      </p:sp>
      <p:sp>
        <p:nvSpPr>
          <p:cNvPr id="9" name="Footer Placeholder 8"/>
          <p:cNvSpPr>
            <a:spLocks noGrp="1"/>
          </p:cNvSpPr>
          <p:nvPr>
            <p:ph type="ftr" sz="quarter" idx="11"/>
          </p:nvPr>
        </p:nvSpPr>
        <p:spPr>
          <a:xfrm>
            <a:off x="0" y="8756403"/>
            <a:ext cx="6239289" cy="460948"/>
          </a:xfrm>
          <a:prstGeom prst="rect">
            <a:avLst/>
          </a:prstGeom>
        </p:spPr>
        <p:txBody>
          <a:bodyPr/>
          <a:lstStyle/>
          <a:p>
            <a:r>
              <a:rPr lang="en-US">
                <a:solidFill>
                  <a:srgbClr val="000000"/>
                </a:solidFill>
                <a:latin typeface="Segoe UI Light" pitchFamily="34" charset="0"/>
              </a:rPr>
              <a:t>© 2012 Microsoft Corporation. All rights reserved. Microsoft, Windows, Windows Vista and other product names are or may be registered trademarks and/or trademarks in the U.S. and/or other countries.</a:t>
            </a:r>
          </a:p>
          <a:p>
            <a:r>
              <a:rPr lang="en-US">
                <a:solidFill>
                  <a:srgbClr val="000000"/>
                </a:solidFill>
                <a:latin typeface="Segoe UI Light"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latin typeface="Segoe UI Light" pitchFamily="34" charset="0"/>
              </a:rPr>
            </a:br>
            <a:r>
              <a:rPr lang="en-US">
                <a:solidFill>
                  <a:srgbClr val="000000"/>
                </a:solidFill>
                <a:latin typeface="Segoe UI Light" pitchFamily="34" charset="0"/>
              </a:rPr>
              <a:t>MICROSOFT MAKES NO WARRANTIES, EXPRESS, IMPLIED OR STATUTORY, AS TO THE INFORMATION IN THIS PRESENTATION.</a:t>
            </a:r>
            <a:endParaRPr lang="en-US" dirty="0">
              <a:solidFill>
                <a:srgbClr val="000000"/>
              </a:solidFill>
              <a:latin typeface="Segoe UI Light" pitchFamily="34" charset="0"/>
            </a:endParaRPr>
          </a:p>
        </p:txBody>
      </p:sp>
      <p:sp>
        <p:nvSpPr>
          <p:cNvPr id="10" name="Slide Number Placeholder 9"/>
          <p:cNvSpPr>
            <a:spLocks noGrp="1"/>
          </p:cNvSpPr>
          <p:nvPr>
            <p:ph type="sldNum" sz="quarter" idx="12"/>
          </p:nvPr>
        </p:nvSpPr>
        <p:spPr>
          <a:xfrm>
            <a:off x="6239289" y="8756403"/>
            <a:ext cx="691650" cy="460948"/>
          </a:xfrm>
          <a:prstGeom prst="rect">
            <a:avLst/>
          </a:prstGeom>
        </p:spPr>
        <p:txBody>
          <a:bodyPr/>
          <a:lstStyle/>
          <a:p>
            <a:fld id="{8B263312-38AA-4E1E-B2B5-0F8F122B24FE}" type="slidenum">
              <a:rPr lang="en-US" smtClean="0">
                <a:solidFill>
                  <a:prstClr val="black"/>
                </a:solidFill>
              </a:rPr>
              <a:pPr/>
              <a:t>32</a:t>
            </a:fld>
            <a:endParaRPr lang="en-US" dirty="0">
              <a:solidFill>
                <a:prstClr val="black"/>
              </a:solidFill>
            </a:endParaRPr>
          </a:p>
        </p:txBody>
      </p:sp>
      <p:sp>
        <p:nvSpPr>
          <p:cNvPr id="11" name="Header Placeholder 10"/>
          <p:cNvSpPr>
            <a:spLocks noGrp="1"/>
          </p:cNvSpPr>
          <p:nvPr>
            <p:ph type="hdr" sz="quarter" idx="13"/>
          </p:nvPr>
        </p:nvSpPr>
        <p:spPr>
          <a:xfrm>
            <a:off x="0" y="0"/>
            <a:ext cx="3004102" cy="460948"/>
          </a:xfrm>
          <a:prstGeom prst="rect">
            <a:avLst/>
          </a:prstGeom>
        </p:spPr>
        <p:txBody>
          <a:bodyPr/>
          <a:lstStyle/>
          <a:p>
            <a:r>
              <a:rPr lang="en-US">
                <a:solidFill>
                  <a:prstClr val="black"/>
                </a:solidFill>
              </a:rPr>
              <a:t>Microsoft Consumer Channels and Central Marketing Group</a:t>
            </a:r>
            <a:endParaRPr lang="en-US" dirty="0">
              <a:solidFill>
                <a:prstClr val="black"/>
              </a:solidFill>
            </a:endParaRPr>
          </a:p>
        </p:txBody>
      </p:sp>
    </p:spTree>
    <p:extLst>
      <p:ext uri="{BB962C8B-B14F-4D97-AF65-F5344CB8AC3E}">
        <p14:creationId xmlns:p14="http://schemas.microsoft.com/office/powerpoint/2010/main" val="1098062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4</a:t>
            </a:fld>
            <a:endParaRPr lang="en-US"/>
          </a:p>
        </p:txBody>
      </p:sp>
    </p:spTree>
    <p:extLst>
      <p:ext uri="{BB962C8B-B14F-4D97-AF65-F5344CB8AC3E}">
        <p14:creationId xmlns:p14="http://schemas.microsoft.com/office/powerpoint/2010/main" val="2169562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563404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Vesa</a:t>
            </a:r>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6</a:t>
            </a:fld>
            <a:endParaRPr lang="en-US"/>
          </a:p>
        </p:txBody>
      </p:sp>
    </p:spTree>
    <p:extLst>
      <p:ext uri="{BB962C8B-B14F-4D97-AF65-F5344CB8AC3E}">
        <p14:creationId xmlns:p14="http://schemas.microsoft.com/office/powerpoint/2010/main" val="9213242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Vesa</a:t>
            </a:r>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7</a:t>
            </a:fld>
            <a:endParaRPr lang="en-US"/>
          </a:p>
        </p:txBody>
      </p:sp>
    </p:spTree>
    <p:extLst>
      <p:ext uri="{BB962C8B-B14F-4D97-AF65-F5344CB8AC3E}">
        <p14:creationId xmlns:p14="http://schemas.microsoft.com/office/powerpoint/2010/main" val="2237717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8</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0106700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12</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965573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Vesa</a:t>
            </a:r>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15</a:t>
            </a:fld>
            <a:endParaRPr lang="en-US"/>
          </a:p>
        </p:txBody>
      </p:sp>
    </p:spTree>
    <p:extLst>
      <p:ext uri="{BB962C8B-B14F-4D97-AF65-F5344CB8AC3E}">
        <p14:creationId xmlns:p14="http://schemas.microsoft.com/office/powerpoint/2010/main" val="1541307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18</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5343816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292825" cy="843401"/>
          </a:xfrm>
          <a:prstGeom prst="rect">
            <a:avLst/>
          </a:prstGeom>
        </p:spPr>
      </p:pic>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a:t>Speaker Title</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58171" y="4907551"/>
            <a:ext cx="5630654" cy="195044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967211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a:t>Click to insert photo.</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237559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2350279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10148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9553549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a:t>Click to insert photo.</a:t>
            </a:r>
          </a:p>
        </p:txBody>
      </p:sp>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926722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4939257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7064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Alternative">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18048" r="2623"/>
          <a:stretch/>
        </p:blipFill>
        <p:spPr>
          <a:xfrm>
            <a:off x="0" y="0"/>
            <a:ext cx="12272940" cy="6858000"/>
          </a:xfrm>
          <a:prstGeom prst="rect">
            <a:avLst/>
          </a:prstGeom>
        </p:spPr>
      </p:pic>
      <p:sp>
        <p:nvSpPr>
          <p:cNvPr id="9" name="Rectangle 1"/>
          <p:cNvSpPr/>
          <p:nvPr userDrawn="1"/>
        </p:nvSpPr>
        <p:spPr bwMode="auto">
          <a:xfrm flipH="1">
            <a:off x="-5" y="0"/>
            <a:ext cx="12272939" cy="6858000"/>
          </a:xfrm>
          <a:prstGeom prst="rect">
            <a:avLst/>
          </a:prstGeom>
          <a:gradFill>
            <a:gsLst>
              <a:gs pos="40000">
                <a:srgbClr val="000000">
                  <a:alpha val="0"/>
                </a:srgbClr>
              </a:gs>
              <a:gs pos="100000">
                <a:srgbClr val="000000">
                  <a:alpha val="53000"/>
                </a:srgbClr>
              </a:gs>
            </a:gsLst>
            <a:lin ang="24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493713" y="3922721"/>
            <a:ext cx="8822964" cy="1254354"/>
          </a:xfrm>
          <a:solidFill>
            <a:schemeClr val="tx2">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45720" rIns="45720" bIns="72000" numCol="1" spcCol="0" rtlCol="0" fromWordArt="0" anchor="ctr" anchorCtr="0" forceAA="0" compatLnSpc="1">
            <a:prstTxWarp prst="textNoShape">
              <a:avLst/>
            </a:prstTxWarp>
            <a:noAutofit/>
          </a:bodyPr>
          <a:lstStyle>
            <a:lvl1pPr>
              <a:defRPr lang="en-US" sz="4000" dirty="0">
                <a:solidFill>
                  <a:srgbClr val="FFFFFF"/>
                </a:solidFill>
                <a:latin typeface="Segoe UI Light"/>
                <a:cs typeface="+mn-cs"/>
              </a:defRPr>
            </a:lvl1pPr>
          </a:lstStyle>
          <a:p>
            <a:pPr marL="0" lvl="0"/>
            <a:r>
              <a:rPr lang="en-US" dirty="0"/>
              <a:t>Click to edit title style</a:t>
            </a:r>
          </a:p>
        </p:txBody>
      </p:sp>
      <p:sp>
        <p:nvSpPr>
          <p:cNvPr id="5" name="Text Placeholder 4"/>
          <p:cNvSpPr>
            <a:spLocks noGrp="1"/>
          </p:cNvSpPr>
          <p:nvPr>
            <p:ph type="body" sz="quarter" idx="12"/>
          </p:nvPr>
        </p:nvSpPr>
        <p:spPr>
          <a:xfrm>
            <a:off x="493713" y="5307324"/>
            <a:ext cx="4212197" cy="498598"/>
          </a:xfrm>
        </p:spPr>
        <p:txBody>
          <a:bodyPr>
            <a:noAutofit/>
          </a:bodyPr>
          <a:lstStyle>
            <a:lvl1pPr marL="0" indent="0">
              <a:spcBef>
                <a:spcPts val="0"/>
              </a:spcBef>
              <a:buNone/>
              <a:defRPr sz="2800" spc="-70" baseline="0">
                <a:gradFill>
                  <a:gsLst>
                    <a:gs pos="0">
                      <a:schemeClr val="bg1"/>
                    </a:gs>
                    <a:gs pos="100000">
                      <a:schemeClr val="bg1"/>
                    </a:gs>
                  </a:gsLst>
                  <a:lin ang="5400000" scaled="0"/>
                </a:gradFill>
                <a:latin typeface="+mj-lt"/>
              </a:defRPr>
            </a:lvl1pPr>
          </a:lstStyle>
          <a:p>
            <a:pPr lvl="0"/>
            <a:r>
              <a:rPr lang="en-US" sz="2400" spc="-70">
                <a:solidFill>
                  <a:schemeClr val="bg1"/>
                </a:solidFill>
                <a:latin typeface="+mj-lt"/>
              </a:rPr>
              <a:t>Edit Master text styles</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80220" y="5805922"/>
            <a:ext cx="2992720" cy="1036036"/>
          </a:xfrm>
          <a:prstGeom prst="rect">
            <a:avLst/>
          </a:prstGeom>
        </p:spPr>
      </p:pic>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 y="0"/>
            <a:ext cx="2292824" cy="843401"/>
          </a:xfrm>
          <a:prstGeom prst="rect">
            <a:avLst/>
          </a:prstGeom>
        </p:spPr>
      </p:pic>
    </p:spTree>
    <p:extLst>
      <p:ext uri="{BB962C8B-B14F-4D97-AF65-F5344CB8AC3E}">
        <p14:creationId xmlns:p14="http://schemas.microsoft.com/office/powerpoint/2010/main" val="10104882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7959698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a:t>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2_Title Only">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2027545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36170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a:t>Slide for Developer Code</a:t>
            </a:r>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600" kern="1200" spc="-70" baseline="0" smtClean="0">
                <a:gradFill>
                  <a:gsLst>
                    <a:gs pos="100000">
                      <a:schemeClr val="bg2"/>
                    </a:gs>
                    <a:gs pos="0">
                      <a:schemeClr val="bg2"/>
                    </a:gs>
                  </a:gsLst>
                  <a:lin ang="5400000" scaled="0"/>
                </a:gradFill>
                <a:latin typeface="+mj-lt"/>
                <a:ea typeface="+mn-ea"/>
                <a:cs typeface="+mn-cs"/>
              </a:defRPr>
            </a:lvl1pPr>
          </a:lstStyle>
          <a:p>
            <a:pPr marL="0" lvl="0" indent="0" algn="l" defTabSz="895619" rtl="0" eaLnBrk="1" latinLnBrk="0" hangingPunct="1">
              <a:spcBef>
                <a:spcPct val="20000"/>
              </a:spcBef>
            </a:pPr>
            <a:r>
              <a:rPr lang="en-US"/>
              <a:t>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vert="horz" wrap="square" lIns="0" tIns="0" rIns="0" bIns="0" rtlCol="0" anchor="t">
            <a:noAutofit/>
          </a:bodyPr>
          <a:lstStyle>
            <a:lvl1pPr>
              <a:defRPr lang="en-US" dirty="0"/>
            </a:lvl1pPr>
          </a:lstStyle>
          <a:p>
            <a:pPr lvl="0"/>
            <a:r>
              <a:rPr lang="en-US"/>
              <a:t>Click to edit Master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21253822"/>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53099696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9611083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893508" y="6102166"/>
            <a:ext cx="2159328" cy="747988"/>
          </a:xfrm>
          <a:prstGeom prst="rect">
            <a:avLst/>
          </a:prstGeom>
        </p:spPr>
      </p:pic>
    </p:spTree>
    <p:extLst>
      <p:ext uri="{BB962C8B-B14F-4D97-AF65-F5344CB8AC3E}">
        <p14:creationId xmlns:p14="http://schemas.microsoft.com/office/powerpoint/2010/main" val="141862951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10518449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Vision slide">
    <p:spTree>
      <p:nvGrpSpPr>
        <p:cNvPr id="1" name=""/>
        <p:cNvGrpSpPr/>
        <p:nvPr/>
      </p:nvGrpSpPr>
      <p:grpSpPr>
        <a:xfrm>
          <a:off x="0" y="0"/>
          <a:ext cx="0" cy="0"/>
          <a:chOff x="0" y="0"/>
          <a:chExt cx="0" cy="0"/>
        </a:xfrm>
      </p:grpSpPr>
      <p:pic>
        <p:nvPicPr>
          <p:cNvPr id="175" name="Picture 174"/>
          <p:cNvPicPr>
            <a:picLocks noChangeAspect="1"/>
          </p:cNvPicPr>
          <p:nvPr userDrawn="1"/>
        </p:nvPicPr>
        <p:blipFill rotWithShape="1">
          <a:blip r:embed="rId2">
            <a:extLst>
              <a:ext uri="{28A0092B-C50C-407E-A947-70E740481C1C}">
                <a14:useLocalDpi xmlns:a14="http://schemas.microsoft.com/office/drawing/2010/main" val="0"/>
              </a:ext>
            </a:extLst>
          </a:blip>
          <a:srcRect t="27820"/>
          <a:stretch/>
        </p:blipFill>
        <p:spPr>
          <a:xfrm>
            <a:off x="337874" y="4539480"/>
            <a:ext cx="3744337" cy="1803820"/>
          </a:xfrm>
          <a:prstGeom prst="rect">
            <a:avLst/>
          </a:prstGeom>
        </p:spPr>
      </p:pic>
      <p:pic>
        <p:nvPicPr>
          <p:cNvPr id="176" name="Picture 175"/>
          <p:cNvPicPr>
            <a:picLocks noChangeAspect="1"/>
          </p:cNvPicPr>
          <p:nvPr userDrawn="1"/>
        </p:nvPicPr>
        <p:blipFill rotWithShape="1">
          <a:blip r:embed="rId3" cstate="hqprint">
            <a:extLst>
              <a:ext uri="{28A0092B-C50C-407E-A947-70E740481C1C}">
                <a14:useLocalDpi xmlns:a14="http://schemas.microsoft.com/office/drawing/2010/main"/>
              </a:ext>
            </a:extLst>
          </a:blip>
          <a:srcRect t="3263" b="6784"/>
          <a:stretch/>
        </p:blipFill>
        <p:spPr>
          <a:xfrm>
            <a:off x="8147856" y="4539481"/>
            <a:ext cx="3744343" cy="1803820"/>
          </a:xfrm>
          <a:prstGeom prst="rect">
            <a:avLst/>
          </a:prstGeom>
        </p:spPr>
      </p:pic>
      <p:pic>
        <p:nvPicPr>
          <p:cNvPr id="177" name="Picture 176"/>
          <p:cNvPicPr>
            <a:picLocks noChangeAspect="1"/>
          </p:cNvPicPr>
          <p:nvPr userDrawn="1"/>
        </p:nvPicPr>
        <p:blipFill rotWithShape="1">
          <a:blip r:embed="rId4" cstate="hqprint">
            <a:extLst>
              <a:ext uri="{28A0092B-C50C-407E-A947-70E740481C1C}">
                <a14:useLocalDpi xmlns:a14="http://schemas.microsoft.com/office/drawing/2010/main"/>
              </a:ext>
            </a:extLst>
          </a:blip>
          <a:srcRect t="7545" b="2181"/>
          <a:stretch/>
        </p:blipFill>
        <p:spPr>
          <a:xfrm>
            <a:off x="4242867" y="4539480"/>
            <a:ext cx="3744342" cy="1803819"/>
          </a:xfrm>
          <a:prstGeom prst="rect">
            <a:avLst/>
          </a:prstGeom>
        </p:spPr>
      </p:pic>
      <p:sp>
        <p:nvSpPr>
          <p:cNvPr id="178" name="Rectangle 177"/>
          <p:cNvSpPr/>
          <p:nvPr userDrawn="1"/>
        </p:nvSpPr>
        <p:spPr bwMode="auto">
          <a:xfrm>
            <a:off x="1745" y="-1"/>
            <a:ext cx="12186216" cy="240473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5" tIns="45695" rIns="45695" bIns="45695" numCol="1" spcCol="0" rtlCol="0" fromWordArt="0" anchor="ctr" anchorCtr="0" forceAA="0" compatLnSpc="1">
            <a:prstTxWarp prst="textNoShape">
              <a:avLst/>
            </a:prstTxWarp>
            <a:noAutofit/>
          </a:bodyPr>
          <a:lstStyle/>
          <a:p>
            <a:pPr algn="ctr" defTabSz="913561"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179" name="Text Placeholder 2"/>
          <p:cNvSpPr txBox="1">
            <a:spLocks/>
          </p:cNvSpPr>
          <p:nvPr userDrawn="1"/>
        </p:nvSpPr>
        <p:spPr>
          <a:xfrm>
            <a:off x="243314" y="1045192"/>
            <a:ext cx="3532300" cy="327338"/>
          </a:xfrm>
          <a:prstGeom prst="rect">
            <a:avLst/>
          </a:prstGeom>
        </p:spPr>
        <p:txBody>
          <a:bodyPr/>
          <a:lstStyle>
            <a:lvl1pPr marL="116575" marR="0" indent="0" algn="l" defTabSz="932559" rtl="0" eaLnBrk="1" fontAlgn="auto" latinLnBrk="0" hangingPunct="1">
              <a:lnSpc>
                <a:spcPct val="90000"/>
              </a:lnSpc>
              <a:spcBef>
                <a:spcPct val="20000"/>
              </a:spcBef>
              <a:spcAft>
                <a:spcPts val="0"/>
              </a:spcAft>
              <a:buClrTx/>
              <a:buSzPct val="80000"/>
              <a:buFontTx/>
              <a:buNone/>
              <a:tabLst/>
              <a:defRPr sz="2448" kern="1200" spc="-71" baseline="0">
                <a:solidFill>
                  <a:srgbClr val="505050"/>
                </a:solidFill>
                <a:latin typeface="+mn-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solidFill>
                  <a:srgbClr val="505050"/>
                </a:soli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040" kern="1200" spc="0" baseline="0">
                <a:solidFill>
                  <a:srgbClr val="505050"/>
                </a:soli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1836" kern="1200" spc="0" baseline="0">
                <a:solidFill>
                  <a:srgbClr val="505050"/>
                </a:soli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1836" kern="1200" spc="0" baseline="0">
                <a:solidFill>
                  <a:srgbClr val="505050"/>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r>
              <a:rPr lang="en-US" sz="2040" spc="0" dirty="0">
                <a:solidFill>
                  <a:srgbClr val="FFFFFF"/>
                </a:solidFill>
                <a:latin typeface="Segoe UI Semibold" panose="020B0702040204020203" pitchFamily="34" charset="0"/>
              </a:rPr>
              <a:t>WHAT CAN I BUILD?</a:t>
            </a:r>
          </a:p>
        </p:txBody>
      </p:sp>
      <p:sp>
        <p:nvSpPr>
          <p:cNvPr id="180" name="Title 2"/>
          <p:cNvSpPr txBox="1">
            <a:spLocks/>
          </p:cNvSpPr>
          <p:nvPr userDrawn="1"/>
        </p:nvSpPr>
        <p:spPr>
          <a:xfrm>
            <a:off x="275393" y="295274"/>
            <a:ext cx="11884781" cy="917575"/>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03" dirty="0">
                <a:solidFill>
                  <a:schemeClr val="bg1"/>
                </a:solidFill>
              </a:rPr>
              <a:t>Office Platform</a:t>
            </a:r>
          </a:p>
        </p:txBody>
      </p:sp>
      <p:sp>
        <p:nvSpPr>
          <p:cNvPr id="181" name="Freeform 131"/>
          <p:cNvSpPr>
            <a:spLocks noChangeAspect="1"/>
          </p:cNvSpPr>
          <p:nvPr userDrawn="1"/>
        </p:nvSpPr>
        <p:spPr bwMode="black">
          <a:xfrm>
            <a:off x="1943724" y="1637406"/>
            <a:ext cx="532644" cy="639120"/>
          </a:xfrm>
          <a:custGeom>
            <a:avLst/>
            <a:gdLst>
              <a:gd name="T0" fmla="*/ 1710 w 1710"/>
              <a:gd name="T1" fmla="*/ 1880 h 2051"/>
              <a:gd name="T2" fmla="*/ 1710 w 1710"/>
              <a:gd name="T3" fmla="*/ 1880 h 2051"/>
              <a:gd name="T4" fmla="*/ 1710 w 1710"/>
              <a:gd name="T5" fmla="*/ 176 h 2051"/>
              <a:gd name="T6" fmla="*/ 1101 w 1710"/>
              <a:gd name="T7" fmla="*/ 0 h 2051"/>
              <a:gd name="T8" fmla="*/ 3 w 1710"/>
              <a:gd name="T9" fmla="*/ 413 h 2051"/>
              <a:gd name="T10" fmla="*/ 0 w 1710"/>
              <a:gd name="T11" fmla="*/ 413 h 2051"/>
              <a:gd name="T12" fmla="*/ 0 w 1710"/>
              <a:gd name="T13" fmla="*/ 1645 h 2051"/>
              <a:gd name="T14" fmla="*/ 375 w 1710"/>
              <a:gd name="T15" fmla="*/ 1498 h 2051"/>
              <a:gd name="T16" fmla="*/ 375 w 1710"/>
              <a:gd name="T17" fmla="*/ 496 h 2051"/>
              <a:gd name="T18" fmla="*/ 1101 w 1710"/>
              <a:gd name="T19" fmla="*/ 323 h 2051"/>
              <a:gd name="T20" fmla="*/ 1101 w 1710"/>
              <a:gd name="T21" fmla="*/ 1797 h 2051"/>
              <a:gd name="T22" fmla="*/ 0 w 1710"/>
              <a:gd name="T23" fmla="*/ 1645 h 2051"/>
              <a:gd name="T24" fmla="*/ 1101 w 1710"/>
              <a:gd name="T25" fmla="*/ 2051 h 2051"/>
              <a:gd name="T26" fmla="*/ 1101 w 1710"/>
              <a:gd name="T27" fmla="*/ 2051 h 2051"/>
              <a:gd name="T28" fmla="*/ 1710 w 1710"/>
              <a:gd name="T29" fmla="*/ 1882 h 2051"/>
              <a:gd name="T30" fmla="*/ 1710 w 1710"/>
              <a:gd name="T31" fmla="*/ 1880 h 2051"/>
              <a:gd name="T32" fmla="*/ 1710 w 1710"/>
              <a:gd name="T33" fmla="*/ 188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0" h="2051">
                <a:moveTo>
                  <a:pt x="1710" y="1880"/>
                </a:moveTo>
                <a:lnTo>
                  <a:pt x="1710" y="1880"/>
                </a:lnTo>
                <a:lnTo>
                  <a:pt x="1710" y="176"/>
                </a:lnTo>
                <a:lnTo>
                  <a:pt x="1101" y="0"/>
                </a:lnTo>
                <a:lnTo>
                  <a:pt x="3" y="413"/>
                </a:lnTo>
                <a:lnTo>
                  <a:pt x="0" y="413"/>
                </a:lnTo>
                <a:lnTo>
                  <a:pt x="0" y="1645"/>
                </a:lnTo>
                <a:lnTo>
                  <a:pt x="375" y="1498"/>
                </a:lnTo>
                <a:lnTo>
                  <a:pt x="375" y="496"/>
                </a:lnTo>
                <a:lnTo>
                  <a:pt x="1101" y="323"/>
                </a:lnTo>
                <a:lnTo>
                  <a:pt x="1101" y="1797"/>
                </a:lnTo>
                <a:lnTo>
                  <a:pt x="0" y="1645"/>
                </a:lnTo>
                <a:lnTo>
                  <a:pt x="1101" y="2051"/>
                </a:lnTo>
                <a:lnTo>
                  <a:pt x="1101" y="2051"/>
                </a:lnTo>
                <a:lnTo>
                  <a:pt x="1710" y="1882"/>
                </a:lnTo>
                <a:lnTo>
                  <a:pt x="1710" y="1880"/>
                </a:lnTo>
                <a:lnTo>
                  <a:pt x="1710" y="1880"/>
                </a:lnTo>
                <a:close/>
              </a:path>
            </a:pathLst>
          </a:custGeom>
          <a:solidFill>
            <a:schemeClr val="bg1"/>
          </a:solidFill>
          <a:ln>
            <a:noFill/>
          </a:ln>
          <a:extLst/>
        </p:spPr>
        <p:txBody>
          <a:bodyPr vert="horz" wrap="square" lIns="89606" tIns="44803" rIns="89606" bIns="44803" numCol="1" anchor="t" anchorCtr="0" compatLnSpc="1">
            <a:prstTxWarp prst="textNoShape">
              <a:avLst/>
            </a:prstTxWarp>
          </a:bodyPr>
          <a:lstStyle/>
          <a:p>
            <a:pPr algn="ctr" defTabSz="914005"/>
            <a:endParaRPr lang="en-US" sz="1764" dirty="0">
              <a:solidFill>
                <a:srgbClr val="505050"/>
              </a:solidFill>
            </a:endParaRPr>
          </a:p>
        </p:txBody>
      </p:sp>
      <p:sp>
        <p:nvSpPr>
          <p:cNvPr id="182" name="Freeform 5"/>
          <p:cNvSpPr>
            <a:spLocks noChangeAspect="1"/>
          </p:cNvSpPr>
          <p:nvPr userDrawn="1"/>
        </p:nvSpPr>
        <p:spPr bwMode="black">
          <a:xfrm>
            <a:off x="5616733" y="1662148"/>
            <a:ext cx="996618" cy="589636"/>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ln w="38100">
            <a:solidFill>
              <a:schemeClr val="bg1"/>
            </a:solidFill>
          </a:ln>
        </p:spPr>
        <p:txBody>
          <a:bodyPr vert="horz" wrap="square" lIns="89606" tIns="44803" rIns="89606" bIns="44803" numCol="1" anchor="t" anchorCtr="0" compatLnSpc="1">
            <a:prstTxWarp prst="textNoShape">
              <a:avLst/>
            </a:prstTxWarp>
          </a:bodyPr>
          <a:lstStyle/>
          <a:p>
            <a:pPr defTabSz="914005"/>
            <a:endParaRPr lang="en-US" sz="1764" dirty="0">
              <a:solidFill>
                <a:srgbClr val="505050"/>
              </a:solidFill>
            </a:endParaRPr>
          </a:p>
        </p:txBody>
      </p:sp>
      <p:grpSp>
        <p:nvGrpSpPr>
          <p:cNvPr id="183" name="Group 182"/>
          <p:cNvGrpSpPr/>
          <p:nvPr userDrawn="1"/>
        </p:nvGrpSpPr>
        <p:grpSpPr>
          <a:xfrm>
            <a:off x="9864604" y="1647275"/>
            <a:ext cx="612306" cy="619382"/>
            <a:chOff x="4420977" y="3337861"/>
            <a:chExt cx="889375" cy="899290"/>
          </a:xfrm>
          <a:solidFill>
            <a:srgbClr val="F8F8F8"/>
          </a:solidFill>
        </p:grpSpPr>
        <p:sp>
          <p:nvSpPr>
            <p:cNvPr id="184" name="Oval 183"/>
            <p:cNvSpPr/>
            <p:nvPr/>
          </p:nvSpPr>
          <p:spPr bwMode="auto">
            <a:xfrm>
              <a:off x="4468482" y="3450061"/>
              <a:ext cx="787090" cy="78709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Oval 184"/>
            <p:cNvSpPr/>
            <p:nvPr/>
          </p:nvSpPr>
          <p:spPr bwMode="auto">
            <a:xfrm>
              <a:off x="4724324" y="3337861"/>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6" name="Oval 185"/>
            <p:cNvSpPr/>
            <p:nvPr/>
          </p:nvSpPr>
          <p:spPr bwMode="auto">
            <a:xfrm>
              <a:off x="5034946"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7" name="Oval 186"/>
            <p:cNvSpPr/>
            <p:nvPr/>
          </p:nvSpPr>
          <p:spPr bwMode="auto">
            <a:xfrm>
              <a:off x="4420977"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8" name="Straight Arrow Connector 187"/>
          <p:cNvCxnSpPr/>
          <p:nvPr userDrawn="1"/>
        </p:nvCxnSpPr>
        <p:spPr>
          <a:xfrm>
            <a:off x="2759092" y="1957947"/>
            <a:ext cx="2601266"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89" name="Straight Arrow Connector 188"/>
          <p:cNvCxnSpPr/>
          <p:nvPr userDrawn="1"/>
        </p:nvCxnSpPr>
        <p:spPr>
          <a:xfrm>
            <a:off x="7017940" y="1957947"/>
            <a:ext cx="2601266"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90" name="TextBox 189"/>
          <p:cNvSpPr txBox="1"/>
          <p:nvPr userDrawn="1"/>
        </p:nvSpPr>
        <p:spPr>
          <a:xfrm>
            <a:off x="337874"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ADD-INS AND WEB PARTS:</a:t>
            </a:r>
          </a:p>
          <a:p>
            <a:pPr>
              <a:lnSpc>
                <a:spcPct val="90000"/>
              </a:lnSpc>
              <a:spcAft>
                <a:spcPts val="600"/>
              </a:spcAft>
            </a:pPr>
            <a:r>
              <a:rPr lang="en-US" sz="1799" dirty="0">
                <a:solidFill>
                  <a:schemeClr val="bg1"/>
                </a:solidFill>
              </a:rPr>
              <a:t>Make your solution a native </a:t>
            </a:r>
            <a:br>
              <a:rPr lang="en-US" sz="1799" dirty="0">
                <a:solidFill>
                  <a:schemeClr val="bg1"/>
                </a:solidFill>
              </a:rPr>
            </a:br>
            <a:r>
              <a:rPr lang="en-US" sz="1799" dirty="0">
                <a:solidFill>
                  <a:schemeClr val="bg1"/>
                </a:solidFill>
              </a:rPr>
              <a:t>part of the modern Office</a:t>
            </a:r>
          </a:p>
        </p:txBody>
      </p:sp>
      <p:sp>
        <p:nvSpPr>
          <p:cNvPr id="191" name="TextBox 190"/>
          <p:cNvSpPr txBox="1"/>
          <p:nvPr userDrawn="1"/>
        </p:nvSpPr>
        <p:spPr>
          <a:xfrm>
            <a:off x="4242868"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WEB AND DEVICES APPS:</a:t>
            </a:r>
          </a:p>
          <a:p>
            <a:pPr>
              <a:lnSpc>
                <a:spcPct val="90000"/>
              </a:lnSpc>
              <a:spcAft>
                <a:spcPts val="600"/>
              </a:spcAft>
            </a:pPr>
            <a:r>
              <a:rPr lang="en-US" sz="1799" dirty="0">
                <a:solidFill>
                  <a:schemeClr val="bg1"/>
                </a:solidFill>
              </a:rPr>
              <a:t>Build smarter apps by </a:t>
            </a:r>
            <a:br>
              <a:rPr lang="en-US" sz="1799" dirty="0">
                <a:solidFill>
                  <a:schemeClr val="bg1"/>
                </a:solidFill>
              </a:rPr>
            </a:br>
            <a:r>
              <a:rPr lang="en-US" sz="1799" dirty="0">
                <a:solidFill>
                  <a:schemeClr val="bg1"/>
                </a:solidFill>
              </a:rPr>
              <a:t>connecting to Office services</a:t>
            </a:r>
          </a:p>
        </p:txBody>
      </p:sp>
      <p:sp>
        <p:nvSpPr>
          <p:cNvPr id="192" name="TextBox 191"/>
          <p:cNvSpPr txBox="1"/>
          <p:nvPr userDrawn="1"/>
        </p:nvSpPr>
        <p:spPr>
          <a:xfrm>
            <a:off x="8147862"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VOICE, VIDEO, CONNECTORS, AND BOTS</a:t>
            </a:r>
          </a:p>
          <a:p>
            <a:pPr>
              <a:lnSpc>
                <a:spcPct val="90000"/>
              </a:lnSpc>
              <a:spcAft>
                <a:spcPts val="600"/>
              </a:spcAft>
            </a:pPr>
            <a:r>
              <a:rPr lang="en-US" sz="1799" dirty="0">
                <a:solidFill>
                  <a:schemeClr val="bg1"/>
                </a:solidFill>
              </a:rPr>
              <a:t>Create the next generation </a:t>
            </a:r>
            <a:br>
              <a:rPr lang="en-US" sz="1799" dirty="0">
                <a:solidFill>
                  <a:schemeClr val="bg1"/>
                </a:solidFill>
              </a:rPr>
            </a:br>
            <a:r>
              <a:rPr lang="en-US" sz="1799" dirty="0">
                <a:solidFill>
                  <a:schemeClr val="bg1"/>
                </a:solidFill>
              </a:rPr>
              <a:t>of productivity solutions</a:t>
            </a:r>
          </a:p>
        </p:txBody>
      </p:sp>
      <p:sp>
        <p:nvSpPr>
          <p:cNvPr id="193" name="Isosceles Triangle 192"/>
          <p:cNvSpPr/>
          <p:nvPr userDrawn="1"/>
        </p:nvSpPr>
        <p:spPr bwMode="auto">
          <a:xfrm rot="10800000">
            <a:off x="1661003"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194" name="Isosceles Triangle 193"/>
          <p:cNvSpPr/>
          <p:nvPr userDrawn="1"/>
        </p:nvSpPr>
        <p:spPr bwMode="auto">
          <a:xfrm rot="10800000">
            <a:off x="5565996"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195" name="Isosceles Triangle 194"/>
          <p:cNvSpPr/>
          <p:nvPr userDrawn="1"/>
        </p:nvSpPr>
        <p:spPr bwMode="auto">
          <a:xfrm rot="10800000">
            <a:off x="9619207"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96112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750" fill="hold"/>
                                        <p:tgtEl>
                                          <p:spTgt spid="190"/>
                                        </p:tgtEl>
                                        <p:attrNameLst>
                                          <p:attrName>ppt_x</p:attrName>
                                        </p:attrNameLst>
                                      </p:cBhvr>
                                      <p:tavLst>
                                        <p:tav tm="0">
                                          <p:val>
                                            <p:strVal val="1+#ppt_w/2"/>
                                          </p:val>
                                        </p:tav>
                                        <p:tav tm="100000">
                                          <p:val>
                                            <p:strVal val="#ppt_x"/>
                                          </p:val>
                                        </p:tav>
                                      </p:tavLst>
                                    </p:anim>
                                    <p:anim calcmode="lin" valueType="num">
                                      <p:cBhvr additive="base">
                                        <p:cTn id="8" dur="750" fill="hold"/>
                                        <p:tgtEl>
                                          <p:spTgt spid="190"/>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175"/>
                                        </p:tgtEl>
                                        <p:attrNameLst>
                                          <p:attrName>style.visibility</p:attrName>
                                        </p:attrNameLst>
                                      </p:cBhvr>
                                      <p:to>
                                        <p:strVal val="visible"/>
                                      </p:to>
                                    </p:set>
                                    <p:anim calcmode="lin" valueType="num">
                                      <p:cBhvr additive="base">
                                        <p:cTn id="11" dur="750" fill="hold"/>
                                        <p:tgtEl>
                                          <p:spTgt spid="175"/>
                                        </p:tgtEl>
                                        <p:attrNameLst>
                                          <p:attrName>ppt_x</p:attrName>
                                        </p:attrNameLst>
                                      </p:cBhvr>
                                      <p:tavLst>
                                        <p:tav tm="0">
                                          <p:val>
                                            <p:strVal val="#ppt_x"/>
                                          </p:val>
                                        </p:tav>
                                        <p:tav tm="100000">
                                          <p:val>
                                            <p:strVal val="#ppt_x"/>
                                          </p:val>
                                        </p:tav>
                                      </p:tavLst>
                                    </p:anim>
                                    <p:anim calcmode="lin" valueType="num">
                                      <p:cBhvr additive="base">
                                        <p:cTn id="12" dur="750" fill="hold"/>
                                        <p:tgtEl>
                                          <p:spTgt spid="175"/>
                                        </p:tgtEl>
                                        <p:attrNameLst>
                                          <p:attrName>ppt_y</p:attrName>
                                        </p:attrNameLst>
                                      </p:cBhvr>
                                      <p:tavLst>
                                        <p:tav tm="0">
                                          <p:val>
                                            <p:strVal val="1+#ppt_h/2"/>
                                          </p:val>
                                        </p:tav>
                                        <p:tav tm="100000">
                                          <p:val>
                                            <p:strVal val="#ppt_y"/>
                                          </p:val>
                                        </p:tav>
                                      </p:tavLst>
                                    </p:anim>
                                  </p:childTnLst>
                                </p:cTn>
                              </p:par>
                              <p:par>
                                <p:cTn id="13" presetID="12" presetClass="entr" presetSubtype="4" fill="hold" grpId="0" nodeType="withEffect">
                                  <p:stCondLst>
                                    <p:cond delay="250"/>
                                  </p:stCondLst>
                                  <p:childTnLst>
                                    <p:set>
                                      <p:cBhvr>
                                        <p:cTn id="14" dur="1" fill="hold">
                                          <p:stCondLst>
                                            <p:cond delay="0"/>
                                          </p:stCondLst>
                                        </p:cTn>
                                        <p:tgtEl>
                                          <p:spTgt spid="181"/>
                                        </p:tgtEl>
                                        <p:attrNameLst>
                                          <p:attrName>style.visibility</p:attrName>
                                        </p:attrNameLst>
                                      </p:cBhvr>
                                      <p:to>
                                        <p:strVal val="visible"/>
                                      </p:to>
                                    </p:set>
                                    <p:anim calcmode="lin" valueType="num">
                                      <p:cBhvr additive="base">
                                        <p:cTn id="15" dur="500"/>
                                        <p:tgtEl>
                                          <p:spTgt spid="181"/>
                                        </p:tgtEl>
                                        <p:attrNameLst>
                                          <p:attrName>ppt_y</p:attrName>
                                        </p:attrNameLst>
                                      </p:cBhvr>
                                      <p:tavLst>
                                        <p:tav tm="0">
                                          <p:val>
                                            <p:strVal val="#ppt_y+#ppt_h*1.125000"/>
                                          </p:val>
                                        </p:tav>
                                        <p:tav tm="100000">
                                          <p:val>
                                            <p:strVal val="#ppt_y"/>
                                          </p:val>
                                        </p:tav>
                                      </p:tavLst>
                                    </p:anim>
                                    <p:animEffect transition="in" filter="wipe(up)">
                                      <p:cBhvr>
                                        <p:cTn id="16" dur="500"/>
                                        <p:tgtEl>
                                          <p:spTgt spid="181"/>
                                        </p:tgtEl>
                                      </p:cBhvr>
                                    </p:animEffect>
                                  </p:childTnLst>
                                </p:cTn>
                              </p:par>
                              <p:par>
                                <p:cTn id="17" presetID="12" presetClass="entr" presetSubtype="1" fill="hold" grpId="0" nodeType="withEffect">
                                  <p:stCondLst>
                                    <p:cond delay="250"/>
                                  </p:stCondLst>
                                  <p:childTnLst>
                                    <p:set>
                                      <p:cBhvr>
                                        <p:cTn id="18" dur="1" fill="hold">
                                          <p:stCondLst>
                                            <p:cond delay="0"/>
                                          </p:stCondLst>
                                        </p:cTn>
                                        <p:tgtEl>
                                          <p:spTgt spid="193"/>
                                        </p:tgtEl>
                                        <p:attrNameLst>
                                          <p:attrName>style.visibility</p:attrName>
                                        </p:attrNameLst>
                                      </p:cBhvr>
                                      <p:to>
                                        <p:strVal val="visible"/>
                                      </p:to>
                                    </p:set>
                                    <p:anim calcmode="lin" valueType="num">
                                      <p:cBhvr additive="base">
                                        <p:cTn id="19" dur="500"/>
                                        <p:tgtEl>
                                          <p:spTgt spid="193"/>
                                        </p:tgtEl>
                                        <p:attrNameLst>
                                          <p:attrName>ppt_y</p:attrName>
                                        </p:attrNameLst>
                                      </p:cBhvr>
                                      <p:tavLst>
                                        <p:tav tm="0">
                                          <p:val>
                                            <p:strVal val="#ppt_y-#ppt_h*1.125000"/>
                                          </p:val>
                                        </p:tav>
                                        <p:tav tm="100000">
                                          <p:val>
                                            <p:strVal val="#ppt_y"/>
                                          </p:val>
                                        </p:tav>
                                      </p:tavLst>
                                    </p:anim>
                                    <p:animEffect transition="in" filter="wipe(down)">
                                      <p:cBhvr>
                                        <p:cTn id="20" dur="500"/>
                                        <p:tgtEl>
                                          <p:spTgt spid="193"/>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decel="100000" fill="hold" nodeType="clickEffect">
                                  <p:stCondLst>
                                    <p:cond delay="0"/>
                                  </p:stCondLst>
                                  <p:childTnLst>
                                    <p:set>
                                      <p:cBhvr>
                                        <p:cTn id="24" dur="1" fill="hold">
                                          <p:stCondLst>
                                            <p:cond delay="0"/>
                                          </p:stCondLst>
                                        </p:cTn>
                                        <p:tgtEl>
                                          <p:spTgt spid="177"/>
                                        </p:tgtEl>
                                        <p:attrNameLst>
                                          <p:attrName>style.visibility</p:attrName>
                                        </p:attrNameLst>
                                      </p:cBhvr>
                                      <p:to>
                                        <p:strVal val="visible"/>
                                      </p:to>
                                    </p:set>
                                    <p:anim calcmode="lin" valueType="num">
                                      <p:cBhvr additive="base">
                                        <p:cTn id="25" dur="750" fill="hold"/>
                                        <p:tgtEl>
                                          <p:spTgt spid="177"/>
                                        </p:tgtEl>
                                        <p:attrNameLst>
                                          <p:attrName>ppt_x</p:attrName>
                                        </p:attrNameLst>
                                      </p:cBhvr>
                                      <p:tavLst>
                                        <p:tav tm="0">
                                          <p:val>
                                            <p:strVal val="#ppt_x"/>
                                          </p:val>
                                        </p:tav>
                                        <p:tav tm="100000">
                                          <p:val>
                                            <p:strVal val="#ppt_x"/>
                                          </p:val>
                                        </p:tav>
                                      </p:tavLst>
                                    </p:anim>
                                    <p:anim calcmode="lin" valueType="num">
                                      <p:cBhvr additive="base">
                                        <p:cTn id="26" dur="750" fill="hold"/>
                                        <p:tgtEl>
                                          <p:spTgt spid="177"/>
                                        </p:tgtEl>
                                        <p:attrNameLst>
                                          <p:attrName>ppt_y</p:attrName>
                                        </p:attrNameLst>
                                      </p:cBhvr>
                                      <p:tavLst>
                                        <p:tav tm="0">
                                          <p:val>
                                            <p:strVal val="1+#ppt_h/2"/>
                                          </p:val>
                                        </p:tav>
                                        <p:tav tm="100000">
                                          <p:val>
                                            <p:strVal val="#ppt_y"/>
                                          </p:val>
                                        </p:tav>
                                      </p:tavLst>
                                    </p:anim>
                                  </p:childTnLst>
                                </p:cTn>
                              </p:par>
                              <p:par>
                                <p:cTn id="27" presetID="2" presetClass="entr" presetSubtype="2" decel="100000" fill="hold" grpId="0" nodeType="withEffect">
                                  <p:stCondLst>
                                    <p:cond delay="0"/>
                                  </p:stCondLst>
                                  <p:childTnLst>
                                    <p:set>
                                      <p:cBhvr>
                                        <p:cTn id="28" dur="1" fill="hold">
                                          <p:stCondLst>
                                            <p:cond delay="0"/>
                                          </p:stCondLst>
                                        </p:cTn>
                                        <p:tgtEl>
                                          <p:spTgt spid="191"/>
                                        </p:tgtEl>
                                        <p:attrNameLst>
                                          <p:attrName>style.visibility</p:attrName>
                                        </p:attrNameLst>
                                      </p:cBhvr>
                                      <p:to>
                                        <p:strVal val="visible"/>
                                      </p:to>
                                    </p:set>
                                    <p:anim calcmode="lin" valueType="num">
                                      <p:cBhvr additive="base">
                                        <p:cTn id="29" dur="750" fill="hold"/>
                                        <p:tgtEl>
                                          <p:spTgt spid="191"/>
                                        </p:tgtEl>
                                        <p:attrNameLst>
                                          <p:attrName>ppt_x</p:attrName>
                                        </p:attrNameLst>
                                      </p:cBhvr>
                                      <p:tavLst>
                                        <p:tav tm="0">
                                          <p:val>
                                            <p:strVal val="1+#ppt_w/2"/>
                                          </p:val>
                                        </p:tav>
                                        <p:tav tm="100000">
                                          <p:val>
                                            <p:strVal val="#ppt_x"/>
                                          </p:val>
                                        </p:tav>
                                      </p:tavLst>
                                    </p:anim>
                                    <p:anim calcmode="lin" valueType="num">
                                      <p:cBhvr additive="base">
                                        <p:cTn id="30" dur="750" fill="hold"/>
                                        <p:tgtEl>
                                          <p:spTgt spid="191"/>
                                        </p:tgtEl>
                                        <p:attrNameLst>
                                          <p:attrName>ppt_y</p:attrName>
                                        </p:attrNameLst>
                                      </p:cBhvr>
                                      <p:tavLst>
                                        <p:tav tm="0">
                                          <p:val>
                                            <p:strVal val="#ppt_y"/>
                                          </p:val>
                                        </p:tav>
                                        <p:tav tm="100000">
                                          <p:val>
                                            <p:strVal val="#ppt_y"/>
                                          </p:val>
                                        </p:tav>
                                      </p:tavLst>
                                    </p:anim>
                                  </p:childTnLst>
                                </p:cTn>
                              </p:par>
                              <p:par>
                                <p:cTn id="31" presetID="22" presetClass="entr" presetSubtype="8" fill="hold" nodeType="withEffect">
                                  <p:stCondLst>
                                    <p:cond delay="0"/>
                                  </p:stCondLst>
                                  <p:childTnLst>
                                    <p:set>
                                      <p:cBhvr>
                                        <p:cTn id="32" dur="1" fill="hold">
                                          <p:stCondLst>
                                            <p:cond delay="0"/>
                                          </p:stCondLst>
                                        </p:cTn>
                                        <p:tgtEl>
                                          <p:spTgt spid="188"/>
                                        </p:tgtEl>
                                        <p:attrNameLst>
                                          <p:attrName>style.visibility</p:attrName>
                                        </p:attrNameLst>
                                      </p:cBhvr>
                                      <p:to>
                                        <p:strVal val="visible"/>
                                      </p:to>
                                    </p:set>
                                    <p:animEffect transition="in" filter="wipe(left)">
                                      <p:cBhvr>
                                        <p:cTn id="33" dur="750"/>
                                        <p:tgtEl>
                                          <p:spTgt spid="188"/>
                                        </p:tgtEl>
                                      </p:cBhvr>
                                    </p:animEffect>
                                  </p:childTnLst>
                                </p:cTn>
                              </p:par>
                              <p:par>
                                <p:cTn id="34" presetID="12" presetClass="entr" presetSubtype="4" fill="hold" grpId="0" nodeType="withEffect">
                                  <p:stCondLst>
                                    <p:cond delay="250"/>
                                  </p:stCondLst>
                                  <p:childTnLst>
                                    <p:set>
                                      <p:cBhvr>
                                        <p:cTn id="35" dur="1" fill="hold">
                                          <p:stCondLst>
                                            <p:cond delay="0"/>
                                          </p:stCondLst>
                                        </p:cTn>
                                        <p:tgtEl>
                                          <p:spTgt spid="182"/>
                                        </p:tgtEl>
                                        <p:attrNameLst>
                                          <p:attrName>style.visibility</p:attrName>
                                        </p:attrNameLst>
                                      </p:cBhvr>
                                      <p:to>
                                        <p:strVal val="visible"/>
                                      </p:to>
                                    </p:set>
                                    <p:anim calcmode="lin" valueType="num">
                                      <p:cBhvr additive="base">
                                        <p:cTn id="36" dur="500"/>
                                        <p:tgtEl>
                                          <p:spTgt spid="182"/>
                                        </p:tgtEl>
                                        <p:attrNameLst>
                                          <p:attrName>ppt_y</p:attrName>
                                        </p:attrNameLst>
                                      </p:cBhvr>
                                      <p:tavLst>
                                        <p:tav tm="0">
                                          <p:val>
                                            <p:strVal val="#ppt_y+#ppt_h*1.125000"/>
                                          </p:val>
                                        </p:tav>
                                        <p:tav tm="100000">
                                          <p:val>
                                            <p:strVal val="#ppt_y"/>
                                          </p:val>
                                        </p:tav>
                                      </p:tavLst>
                                    </p:anim>
                                    <p:animEffect transition="in" filter="wipe(up)">
                                      <p:cBhvr>
                                        <p:cTn id="37" dur="500"/>
                                        <p:tgtEl>
                                          <p:spTgt spid="182"/>
                                        </p:tgtEl>
                                      </p:cBhvr>
                                    </p:animEffect>
                                  </p:childTnLst>
                                </p:cTn>
                              </p:par>
                              <p:par>
                                <p:cTn id="38" presetID="12" presetClass="entr" presetSubtype="1" fill="hold" grpId="0" nodeType="withEffect">
                                  <p:stCondLst>
                                    <p:cond delay="250"/>
                                  </p:stCondLst>
                                  <p:childTnLst>
                                    <p:set>
                                      <p:cBhvr>
                                        <p:cTn id="39" dur="1" fill="hold">
                                          <p:stCondLst>
                                            <p:cond delay="0"/>
                                          </p:stCondLst>
                                        </p:cTn>
                                        <p:tgtEl>
                                          <p:spTgt spid="194"/>
                                        </p:tgtEl>
                                        <p:attrNameLst>
                                          <p:attrName>style.visibility</p:attrName>
                                        </p:attrNameLst>
                                      </p:cBhvr>
                                      <p:to>
                                        <p:strVal val="visible"/>
                                      </p:to>
                                    </p:set>
                                    <p:anim calcmode="lin" valueType="num">
                                      <p:cBhvr additive="base">
                                        <p:cTn id="40" dur="500"/>
                                        <p:tgtEl>
                                          <p:spTgt spid="194"/>
                                        </p:tgtEl>
                                        <p:attrNameLst>
                                          <p:attrName>ppt_y</p:attrName>
                                        </p:attrNameLst>
                                      </p:cBhvr>
                                      <p:tavLst>
                                        <p:tav tm="0">
                                          <p:val>
                                            <p:strVal val="#ppt_y-#ppt_h*1.125000"/>
                                          </p:val>
                                        </p:tav>
                                        <p:tav tm="100000">
                                          <p:val>
                                            <p:strVal val="#ppt_y"/>
                                          </p:val>
                                        </p:tav>
                                      </p:tavLst>
                                    </p:anim>
                                    <p:animEffect transition="in" filter="wipe(down)">
                                      <p:cBhvr>
                                        <p:cTn id="41" dur="500"/>
                                        <p:tgtEl>
                                          <p:spTgt spid="194"/>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decel="100000" fill="hold" nodeType="clickEffect">
                                  <p:stCondLst>
                                    <p:cond delay="0"/>
                                  </p:stCondLst>
                                  <p:childTnLst>
                                    <p:set>
                                      <p:cBhvr>
                                        <p:cTn id="45" dur="1" fill="hold">
                                          <p:stCondLst>
                                            <p:cond delay="0"/>
                                          </p:stCondLst>
                                        </p:cTn>
                                        <p:tgtEl>
                                          <p:spTgt spid="176"/>
                                        </p:tgtEl>
                                        <p:attrNameLst>
                                          <p:attrName>style.visibility</p:attrName>
                                        </p:attrNameLst>
                                      </p:cBhvr>
                                      <p:to>
                                        <p:strVal val="visible"/>
                                      </p:to>
                                    </p:set>
                                    <p:anim calcmode="lin" valueType="num">
                                      <p:cBhvr additive="base">
                                        <p:cTn id="46" dur="750" fill="hold"/>
                                        <p:tgtEl>
                                          <p:spTgt spid="176"/>
                                        </p:tgtEl>
                                        <p:attrNameLst>
                                          <p:attrName>ppt_x</p:attrName>
                                        </p:attrNameLst>
                                      </p:cBhvr>
                                      <p:tavLst>
                                        <p:tav tm="0">
                                          <p:val>
                                            <p:strVal val="#ppt_x"/>
                                          </p:val>
                                        </p:tav>
                                        <p:tav tm="100000">
                                          <p:val>
                                            <p:strVal val="#ppt_x"/>
                                          </p:val>
                                        </p:tav>
                                      </p:tavLst>
                                    </p:anim>
                                    <p:anim calcmode="lin" valueType="num">
                                      <p:cBhvr additive="base">
                                        <p:cTn id="47" dur="750" fill="hold"/>
                                        <p:tgtEl>
                                          <p:spTgt spid="176"/>
                                        </p:tgtEl>
                                        <p:attrNameLst>
                                          <p:attrName>ppt_y</p:attrName>
                                        </p:attrNameLst>
                                      </p:cBhvr>
                                      <p:tavLst>
                                        <p:tav tm="0">
                                          <p:val>
                                            <p:strVal val="1+#ppt_h/2"/>
                                          </p:val>
                                        </p:tav>
                                        <p:tav tm="100000">
                                          <p:val>
                                            <p:strVal val="#ppt_y"/>
                                          </p:val>
                                        </p:tav>
                                      </p:tavLst>
                                    </p:anim>
                                  </p:childTnLst>
                                </p:cTn>
                              </p:par>
                              <p:par>
                                <p:cTn id="48" presetID="2" presetClass="entr" presetSubtype="2" decel="100000" fill="hold" grpId="0" nodeType="withEffect">
                                  <p:stCondLst>
                                    <p:cond delay="0"/>
                                  </p:stCondLst>
                                  <p:childTnLst>
                                    <p:set>
                                      <p:cBhvr>
                                        <p:cTn id="49" dur="1" fill="hold">
                                          <p:stCondLst>
                                            <p:cond delay="0"/>
                                          </p:stCondLst>
                                        </p:cTn>
                                        <p:tgtEl>
                                          <p:spTgt spid="192"/>
                                        </p:tgtEl>
                                        <p:attrNameLst>
                                          <p:attrName>style.visibility</p:attrName>
                                        </p:attrNameLst>
                                      </p:cBhvr>
                                      <p:to>
                                        <p:strVal val="visible"/>
                                      </p:to>
                                    </p:set>
                                    <p:anim calcmode="lin" valueType="num">
                                      <p:cBhvr additive="base">
                                        <p:cTn id="50" dur="750" fill="hold"/>
                                        <p:tgtEl>
                                          <p:spTgt spid="192"/>
                                        </p:tgtEl>
                                        <p:attrNameLst>
                                          <p:attrName>ppt_x</p:attrName>
                                        </p:attrNameLst>
                                      </p:cBhvr>
                                      <p:tavLst>
                                        <p:tav tm="0">
                                          <p:val>
                                            <p:strVal val="1+#ppt_w/2"/>
                                          </p:val>
                                        </p:tav>
                                        <p:tav tm="100000">
                                          <p:val>
                                            <p:strVal val="#ppt_x"/>
                                          </p:val>
                                        </p:tav>
                                      </p:tavLst>
                                    </p:anim>
                                    <p:anim calcmode="lin" valueType="num">
                                      <p:cBhvr additive="base">
                                        <p:cTn id="51" dur="750" fill="hold"/>
                                        <p:tgtEl>
                                          <p:spTgt spid="192"/>
                                        </p:tgtEl>
                                        <p:attrNameLst>
                                          <p:attrName>ppt_y</p:attrName>
                                        </p:attrNameLst>
                                      </p:cBhvr>
                                      <p:tavLst>
                                        <p:tav tm="0">
                                          <p:val>
                                            <p:strVal val="#ppt_y"/>
                                          </p:val>
                                        </p:tav>
                                        <p:tav tm="100000">
                                          <p:val>
                                            <p:strVal val="#ppt_y"/>
                                          </p:val>
                                        </p:tav>
                                      </p:tavLst>
                                    </p:anim>
                                  </p:childTnLst>
                                </p:cTn>
                              </p:par>
                              <p:par>
                                <p:cTn id="52" presetID="22" presetClass="entr" presetSubtype="8" fill="hold" nodeType="withEffect">
                                  <p:stCondLst>
                                    <p:cond delay="0"/>
                                  </p:stCondLst>
                                  <p:childTnLst>
                                    <p:set>
                                      <p:cBhvr>
                                        <p:cTn id="53" dur="1" fill="hold">
                                          <p:stCondLst>
                                            <p:cond delay="0"/>
                                          </p:stCondLst>
                                        </p:cTn>
                                        <p:tgtEl>
                                          <p:spTgt spid="189"/>
                                        </p:tgtEl>
                                        <p:attrNameLst>
                                          <p:attrName>style.visibility</p:attrName>
                                        </p:attrNameLst>
                                      </p:cBhvr>
                                      <p:to>
                                        <p:strVal val="visible"/>
                                      </p:to>
                                    </p:set>
                                    <p:animEffect transition="in" filter="wipe(left)">
                                      <p:cBhvr>
                                        <p:cTn id="54" dur="750"/>
                                        <p:tgtEl>
                                          <p:spTgt spid="189"/>
                                        </p:tgtEl>
                                      </p:cBhvr>
                                    </p:animEffect>
                                  </p:childTnLst>
                                </p:cTn>
                              </p:par>
                              <p:par>
                                <p:cTn id="55" presetID="12" presetClass="entr" presetSubtype="4" fill="hold" nodeType="withEffect">
                                  <p:stCondLst>
                                    <p:cond delay="250"/>
                                  </p:stCondLst>
                                  <p:childTnLst>
                                    <p:set>
                                      <p:cBhvr>
                                        <p:cTn id="56" dur="1" fill="hold">
                                          <p:stCondLst>
                                            <p:cond delay="0"/>
                                          </p:stCondLst>
                                        </p:cTn>
                                        <p:tgtEl>
                                          <p:spTgt spid="183"/>
                                        </p:tgtEl>
                                        <p:attrNameLst>
                                          <p:attrName>style.visibility</p:attrName>
                                        </p:attrNameLst>
                                      </p:cBhvr>
                                      <p:to>
                                        <p:strVal val="visible"/>
                                      </p:to>
                                    </p:set>
                                    <p:anim calcmode="lin" valueType="num">
                                      <p:cBhvr additive="base">
                                        <p:cTn id="57" dur="500"/>
                                        <p:tgtEl>
                                          <p:spTgt spid="183"/>
                                        </p:tgtEl>
                                        <p:attrNameLst>
                                          <p:attrName>ppt_y</p:attrName>
                                        </p:attrNameLst>
                                      </p:cBhvr>
                                      <p:tavLst>
                                        <p:tav tm="0">
                                          <p:val>
                                            <p:strVal val="#ppt_y+#ppt_h*1.125000"/>
                                          </p:val>
                                        </p:tav>
                                        <p:tav tm="100000">
                                          <p:val>
                                            <p:strVal val="#ppt_y"/>
                                          </p:val>
                                        </p:tav>
                                      </p:tavLst>
                                    </p:anim>
                                    <p:animEffect transition="in" filter="wipe(up)">
                                      <p:cBhvr>
                                        <p:cTn id="58" dur="500"/>
                                        <p:tgtEl>
                                          <p:spTgt spid="183"/>
                                        </p:tgtEl>
                                      </p:cBhvr>
                                    </p:animEffect>
                                  </p:childTnLst>
                                </p:cTn>
                              </p:par>
                              <p:par>
                                <p:cTn id="59" presetID="12" presetClass="entr" presetSubtype="1" fill="hold" grpId="0" nodeType="withEffect">
                                  <p:stCondLst>
                                    <p:cond delay="250"/>
                                  </p:stCondLst>
                                  <p:childTnLst>
                                    <p:set>
                                      <p:cBhvr>
                                        <p:cTn id="60" dur="1" fill="hold">
                                          <p:stCondLst>
                                            <p:cond delay="0"/>
                                          </p:stCondLst>
                                        </p:cTn>
                                        <p:tgtEl>
                                          <p:spTgt spid="195"/>
                                        </p:tgtEl>
                                        <p:attrNameLst>
                                          <p:attrName>style.visibility</p:attrName>
                                        </p:attrNameLst>
                                      </p:cBhvr>
                                      <p:to>
                                        <p:strVal val="visible"/>
                                      </p:to>
                                    </p:set>
                                    <p:anim calcmode="lin" valueType="num">
                                      <p:cBhvr additive="base">
                                        <p:cTn id="61" dur="500"/>
                                        <p:tgtEl>
                                          <p:spTgt spid="195"/>
                                        </p:tgtEl>
                                        <p:attrNameLst>
                                          <p:attrName>ppt_y</p:attrName>
                                        </p:attrNameLst>
                                      </p:cBhvr>
                                      <p:tavLst>
                                        <p:tav tm="0">
                                          <p:val>
                                            <p:strVal val="#ppt_y-#ppt_h*1.125000"/>
                                          </p:val>
                                        </p:tav>
                                        <p:tav tm="100000">
                                          <p:val>
                                            <p:strVal val="#ppt_y"/>
                                          </p:val>
                                        </p:tav>
                                      </p:tavLst>
                                    </p:anim>
                                    <p:animEffect transition="in" filter="wipe(down)">
                                      <p:cBhvr>
                                        <p:cTn id="62" dur="500"/>
                                        <p:tgtEl>
                                          <p:spTgt spid="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animBg="1"/>
      <p:bldP spid="182" grpId="0" animBg="1"/>
      <p:bldP spid="190" grpId="0" animBg="1"/>
      <p:bldP spid="191" grpId="0" animBg="1"/>
      <p:bldP spid="192" grpId="0" animBg="1"/>
      <p:bldP spid="193" grpId="0" animBg="1"/>
      <p:bldP spid="194" grpId="0" animBg="1"/>
      <p:bldP spid="195" grpId="0"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7060803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04117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0972393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1990397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ivider Slide Yellow">
    <p:bg>
      <p:bgPr>
        <a:solidFill>
          <a:srgbClr val="FFC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solidFill>
                  <a:schemeClr val="bg1"/>
                </a:soli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solidFill>
                  <a:schemeClr val="bg1"/>
                </a:soli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6348955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ivider Slide Gre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solidFill>
                  <a:schemeClr val="bg1"/>
                </a:soli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solidFill>
                  <a:schemeClr val="bg1"/>
                </a:soli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7235988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64312102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3294241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92405165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884145257"/>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unchy Slide Yellow">
    <p:bg>
      <p:bgPr>
        <a:solidFill>
          <a:srgbClr val="FFC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solidFill>
                  <a:schemeClr val="bg1"/>
                </a:soli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48767160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unchy Slide Gre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solidFill>
                  <a:schemeClr val="bg1"/>
                </a:soli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52548400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rgbClr val="EB3C0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22737041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10611565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52337382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16370055"/>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Slide Yellow">
    <p:bg>
      <p:bgPr>
        <a:solidFill>
          <a:srgbClr val="FFC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53620645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Slide Grey">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66898034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10" Type="http://schemas.openxmlformats.org/officeDocument/2006/relationships/slideLayout" Target="../slideLayouts/slideLayout42.xml"/><Relationship Id="rId19"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278" r:id="rId2"/>
    <p:sldLayoutId id="2147484084" r:id="rId3"/>
    <p:sldLayoutId id="2147484085" r:id="rId4"/>
    <p:sldLayoutId id="2147484087" r:id="rId5"/>
    <p:sldLayoutId id="2147484088" r:id="rId6"/>
    <p:sldLayoutId id="2147484086" r:id="rId7"/>
    <p:sldLayoutId id="2147484090" r:id="rId8"/>
    <p:sldLayoutId id="2147484091" r:id="rId9"/>
    <p:sldLayoutId id="2147484089" r:id="rId10"/>
    <p:sldLayoutId id="2147484119" r:id="rId11"/>
    <p:sldLayoutId id="2147484116" r:id="rId12"/>
    <p:sldLayoutId id="2147484117" r:id="rId13"/>
    <p:sldLayoutId id="2147484140" r:id="rId14"/>
    <p:sldLayoutId id="2147484193" r:id="rId15"/>
    <p:sldLayoutId id="2147484163" r:id="rId16"/>
    <p:sldLayoutId id="2147484141" r:id="rId17"/>
    <p:sldLayoutId id="2147484164" r:id="rId18"/>
    <p:sldLayoutId id="2147484196" r:id="rId19"/>
    <p:sldLayoutId id="2147484142" r:id="rId20"/>
    <p:sldLayoutId id="2147484143" r:id="rId21"/>
    <p:sldLayoutId id="2147484092" r:id="rId22"/>
    <p:sldLayoutId id="2147484148" r:id="rId23"/>
    <p:sldLayoutId id="2147484093" r:id="rId24"/>
    <p:sldLayoutId id="2147484277" r:id="rId25"/>
    <p:sldLayoutId id="2147484094" r:id="rId26"/>
    <p:sldLayoutId id="2147484291" r:id="rId27"/>
    <p:sldLayoutId id="2147484096" r:id="rId28"/>
    <p:sldLayoutId id="2147484292" r:id="rId29"/>
    <p:sldLayoutId id="2147484293" r:id="rId30"/>
    <p:sldLayoutId id="2147484294" r:id="rId31"/>
    <p:sldLayoutId id="2147484296" r:id="rId32"/>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5055429"/>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285" r:id="rId5"/>
    <p:sldLayoutId id="2147484286" r:id="rId6"/>
    <p:sldLayoutId id="2147484154" r:id="rId7"/>
    <p:sldLayoutId id="2147484155" r:id="rId8"/>
    <p:sldLayoutId id="2147484156" r:id="rId9"/>
    <p:sldLayoutId id="2147484157" r:id="rId10"/>
    <p:sldLayoutId id="2147484283" r:id="rId11"/>
    <p:sldLayoutId id="2147484284" r:id="rId12"/>
    <p:sldLayoutId id="2147484158" r:id="rId13"/>
    <p:sldLayoutId id="2147484159" r:id="rId14"/>
    <p:sldLayoutId id="2147484160" r:id="rId15"/>
    <p:sldLayoutId id="2147484161" r:id="rId16"/>
    <p:sldLayoutId id="2147484281" r:id="rId17"/>
    <p:sldLayoutId id="2147484282" r:id="rId18"/>
  </p:sldLayoutIdLst>
  <p:transition>
    <p:fade/>
  </p:transition>
  <p:hf hdr="0" ftr="0" dt="0"/>
  <p:txStyles>
    <p:titleStyle>
      <a:lvl1pPr algn="l" defTabSz="914156"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648" marR="0" indent="-339648" algn="l" defTabSz="914156"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2958" marR="0" indent="-233310" algn="l" defTabSz="914156"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331"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798331" algn="l"/>
        </a:tabLst>
        <a:defRPr sz="2400" kern="1200" spc="0" baseline="0">
          <a:gradFill>
            <a:gsLst>
              <a:gs pos="1250">
                <a:schemeClr val="tx1"/>
              </a:gs>
              <a:gs pos="100000">
                <a:schemeClr val="tx1"/>
              </a:gs>
            </a:gsLst>
            <a:lin ang="5400000" scaled="0"/>
          </a:gradFill>
          <a:latin typeface="+mn-lt"/>
          <a:ea typeface="+mn-ea"/>
          <a:cs typeface="+mn-cs"/>
        </a:defRPr>
      </a:lvl3pPr>
      <a:lvl4pPr marL="1030054" marR="0" indent="-231722" algn="l" defTabSz="914156"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428"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1255428" algn="l"/>
        </a:tabLst>
        <a:defRPr sz="2000" kern="1200" spc="0" baseline="0">
          <a:gradFill>
            <a:gsLst>
              <a:gs pos="1250">
                <a:schemeClr val="tx1"/>
              </a:gs>
              <a:gs pos="100000">
                <a:schemeClr val="tx1"/>
              </a:gs>
            </a:gsLst>
            <a:lin ang="5400000" scaled="0"/>
          </a:gradFill>
          <a:latin typeface="+mn-lt"/>
          <a:ea typeface="+mn-ea"/>
          <a:cs typeface="+mn-cs"/>
        </a:defRPr>
      </a:lvl5pPr>
      <a:lvl6pPr marL="2513929"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07"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085"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164"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image" Target="../media/image20.png"/><Relationship Id="rId7" Type="http://schemas.openxmlformats.org/officeDocument/2006/relationships/image" Target="../media/image24.emf"/><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emf"/><Relationship Id="rId5" Type="http://schemas.openxmlformats.org/officeDocument/2006/relationships/image" Target="../media/image22.emf"/><Relationship Id="rId10" Type="http://schemas.openxmlformats.org/officeDocument/2006/relationships/image" Target="../media/image27.emf"/><Relationship Id="rId4" Type="http://schemas.openxmlformats.org/officeDocument/2006/relationships/image" Target="../media/image21.emf"/><Relationship Id="rId9" Type="http://schemas.openxmlformats.org/officeDocument/2006/relationships/image" Target="../media/image26.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image" Target="../media/image29.emf"/><Relationship Id="rId7" Type="http://schemas.openxmlformats.org/officeDocument/2006/relationships/image" Target="../media/image24.emf"/><Relationship Id="rId2" Type="http://schemas.openxmlformats.org/officeDocument/2006/relationships/image" Target="../media/image28.png"/><Relationship Id="rId1" Type="http://schemas.openxmlformats.org/officeDocument/2006/relationships/slideLayout" Target="../slideLayouts/slideLayout22.xml"/><Relationship Id="rId6" Type="http://schemas.openxmlformats.org/officeDocument/2006/relationships/image" Target="../media/image23.emf"/><Relationship Id="rId5" Type="http://schemas.openxmlformats.org/officeDocument/2006/relationships/image" Target="../media/image22.emf"/><Relationship Id="rId10" Type="http://schemas.openxmlformats.org/officeDocument/2006/relationships/image" Target="../media/image27.emf"/><Relationship Id="rId4" Type="http://schemas.openxmlformats.org/officeDocument/2006/relationships/image" Target="../media/image21.emf"/><Relationship Id="rId9" Type="http://schemas.openxmlformats.org/officeDocument/2006/relationships/image" Target="../media/image26.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0.xml"/></Relationships>
</file>

<file path=ppt/slides/_rels/slide16.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image" Target="../media/image21.emf"/><Relationship Id="rId1" Type="http://schemas.openxmlformats.org/officeDocument/2006/relationships/slideLayout" Target="../slideLayouts/slideLayout22.xml"/><Relationship Id="rId6" Type="http://schemas.openxmlformats.org/officeDocument/2006/relationships/image" Target="../media/image25.emf"/><Relationship Id="rId5" Type="http://schemas.openxmlformats.org/officeDocument/2006/relationships/image" Target="../media/image24.emf"/><Relationship Id="rId10" Type="http://schemas.openxmlformats.org/officeDocument/2006/relationships/image" Target="../media/image29.emf"/><Relationship Id="rId4" Type="http://schemas.openxmlformats.org/officeDocument/2006/relationships/image" Target="../media/image23.emf"/><Relationship Id="rId9"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8" Type="http://schemas.openxmlformats.org/officeDocument/2006/relationships/image" Target="../media/image36.emf"/><Relationship Id="rId13" Type="http://schemas.openxmlformats.org/officeDocument/2006/relationships/image" Target="../media/image22.emf"/><Relationship Id="rId3" Type="http://schemas.openxmlformats.org/officeDocument/2006/relationships/image" Target="../media/image31.png"/><Relationship Id="rId7" Type="http://schemas.openxmlformats.org/officeDocument/2006/relationships/image" Target="../media/image35.png"/><Relationship Id="rId12" Type="http://schemas.openxmlformats.org/officeDocument/2006/relationships/image" Target="../media/image21.emf"/><Relationship Id="rId2" Type="http://schemas.openxmlformats.org/officeDocument/2006/relationships/notesSlide" Target="../notesSlides/notesSlide13.xml"/><Relationship Id="rId1" Type="http://schemas.openxmlformats.org/officeDocument/2006/relationships/slideLayout" Target="../slideLayouts/slideLayout22.xml"/><Relationship Id="rId6" Type="http://schemas.openxmlformats.org/officeDocument/2006/relationships/image" Target="../media/image34.pn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png"/><Relationship Id="rId4" Type="http://schemas.openxmlformats.org/officeDocument/2006/relationships/image" Target="../media/image32.emf"/><Relationship Id="rId9" Type="http://schemas.openxmlformats.org/officeDocument/2006/relationships/image" Target="../media/image37.png"/><Relationship Id="rId14" Type="http://schemas.openxmlformats.org/officeDocument/2006/relationships/image" Target="../media/image23.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2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8" Type="http://schemas.openxmlformats.org/officeDocument/2006/relationships/image" Target="../media/image43.jpeg"/><Relationship Id="rId3" Type="http://schemas.openxmlformats.org/officeDocument/2006/relationships/hyperlink" Target="http://apisandbox.msdn.microsoft.com/" TargetMode="External"/><Relationship Id="rId7" Type="http://schemas.openxmlformats.org/officeDocument/2006/relationships/image" Target="../media/image42.png"/><Relationship Id="rId2" Type="http://schemas.openxmlformats.org/officeDocument/2006/relationships/notesSlide" Target="../notesSlides/notesSlide17.xml"/><Relationship Id="rId1" Type="http://schemas.openxmlformats.org/officeDocument/2006/relationships/slideLayout" Target="../slideLayouts/slideLayout24.xml"/><Relationship Id="rId6" Type="http://schemas.openxmlformats.org/officeDocument/2006/relationships/image" Target="../media/image41.png"/><Relationship Id="rId5" Type="http://schemas.openxmlformats.org/officeDocument/2006/relationships/hyperlink" Target="http://dev.office.com/training" TargetMode="External"/><Relationship Id="rId4" Type="http://schemas.openxmlformats.org/officeDocument/2006/relationships/hyperlink" Target="http://dev.office.com/getting-started"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www.yammer.com/itpronetwork" TargetMode="External"/><Relationship Id="rId7" Type="http://schemas.openxmlformats.org/officeDocument/2006/relationships/image" Target="../media/image46.png"/><Relationship Id="rId2" Type="http://schemas.openxmlformats.org/officeDocument/2006/relationships/hyperlink" Target="http://officespdev.uservoice.com/" TargetMode="External"/><Relationship Id="rId1" Type="http://schemas.openxmlformats.org/officeDocument/2006/relationships/slideLayout" Target="../slideLayouts/slideLayout22.xml"/><Relationship Id="rId6" Type="http://schemas.openxmlformats.org/officeDocument/2006/relationships/image" Target="../media/image45.png"/><Relationship Id="rId5" Type="http://schemas.openxmlformats.org/officeDocument/2006/relationships/image" Target="../media/image44.emf"/><Relationship Id="rId4" Type="http://schemas.openxmlformats.org/officeDocument/2006/relationships/hyperlink" Target="http://stackoverflow.com/questions/tagged/ms-office"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8.xml"/><Relationship Id="rId1" Type="http://schemas.openxmlformats.org/officeDocument/2006/relationships/slideLayout" Target="../slideLayouts/slideLayout25.xml"/><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xml"/><Relationship Id="rId1" Type="http://schemas.openxmlformats.org/officeDocument/2006/relationships/slideLayout" Target="../slideLayouts/slideLayout2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p:cNvSpPr>
            <a:spLocks noGrp="1"/>
          </p:cNvSpPr>
          <p:nvPr>
            <p:ph type="title"/>
          </p:nvPr>
        </p:nvSpPr>
        <p:spPr/>
        <p:txBody>
          <a:bodyPr/>
          <a:lstStyle/>
          <a:p>
            <a:r>
              <a:rPr lang="en-US" dirty="0"/>
              <a:t>Managing site settings using add-in model</a:t>
            </a:r>
          </a:p>
        </p:txBody>
      </p:sp>
      <p:sp>
        <p:nvSpPr>
          <p:cNvPr id="2" name="Text Placeholder 1"/>
          <p:cNvSpPr>
            <a:spLocks noGrp="1"/>
          </p:cNvSpPr>
          <p:nvPr>
            <p:ph type="body" sz="quarter" idx="12"/>
          </p:nvPr>
        </p:nvSpPr>
        <p:spPr/>
        <p:txBody>
          <a:bodyPr/>
          <a:lstStyle/>
          <a:p>
            <a:r>
              <a:rPr lang="fi-FI" dirty="0"/>
              <a:t>Name</a:t>
            </a:r>
          </a:p>
          <a:p>
            <a:r>
              <a:rPr lang="fi-FI" dirty="0"/>
              <a:t>Title</a:t>
            </a:r>
          </a:p>
          <a:p>
            <a:r>
              <a:rPr lang="fi-FI" dirty="0"/>
              <a:t>Company</a:t>
            </a:r>
            <a:endParaRPr lang="en-US" dirty="0"/>
          </a:p>
        </p:txBody>
      </p:sp>
    </p:spTree>
    <p:extLst>
      <p:ext uri="{BB962C8B-B14F-4D97-AF65-F5344CB8AC3E}">
        <p14:creationId xmlns:p14="http://schemas.microsoft.com/office/powerpoint/2010/main" val="2933571488"/>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Modify host web content</a:t>
            </a:r>
          </a:p>
        </p:txBody>
      </p:sp>
      <p:sp>
        <p:nvSpPr>
          <p:cNvPr id="2" name="Text Placeholder 1"/>
          <p:cNvSpPr>
            <a:spLocks noGrp="1"/>
          </p:cNvSpPr>
          <p:nvPr>
            <p:ph type="body" sz="quarter" idx="10"/>
          </p:nvPr>
        </p:nvSpPr>
        <p:spPr/>
        <p:txBody>
          <a:bodyPr/>
          <a:lstStyle/>
          <a:p>
            <a:pPr marL="742727" indent="-742727">
              <a:buFont typeface="+mj-lt"/>
              <a:buAutoNum type="arabicPeriod"/>
            </a:pPr>
            <a:r>
              <a:rPr lang="en-US" sz="2800" dirty="0"/>
              <a:t>Handle App Installed event in provider hosted app or apply settings during provisioning</a:t>
            </a:r>
          </a:p>
          <a:p>
            <a:pPr marL="742727" indent="-742727">
              <a:buFont typeface="+mj-lt"/>
              <a:buAutoNum type="arabicPeriod"/>
            </a:pPr>
            <a:r>
              <a:rPr lang="en-US" sz="2800" dirty="0"/>
              <a:t>Access host web using client side object model to modify the end user experience</a:t>
            </a:r>
          </a:p>
        </p:txBody>
      </p:sp>
      <p:pic>
        <p:nvPicPr>
          <p:cNvPr id="6" name="Picture 5"/>
          <p:cNvPicPr>
            <a:picLocks noChangeAspect="1"/>
          </p:cNvPicPr>
          <p:nvPr/>
        </p:nvPicPr>
        <p:blipFill>
          <a:blip r:embed="rId2"/>
          <a:stretch>
            <a:fillRect/>
          </a:stretch>
        </p:blipFill>
        <p:spPr>
          <a:xfrm>
            <a:off x="3179361" y="5808270"/>
            <a:ext cx="1952251" cy="904817"/>
          </a:xfrm>
          <a:prstGeom prst="rect">
            <a:avLst/>
          </a:prstGeom>
          <a:ln>
            <a:solidFill>
              <a:schemeClr val="bg1">
                <a:lumMod val="75000"/>
              </a:schemeClr>
            </a:solidFill>
          </a:ln>
          <a:effectLst>
            <a:softEdge rad="12700"/>
          </a:effectLst>
        </p:spPr>
      </p:pic>
      <p:pic>
        <p:nvPicPr>
          <p:cNvPr id="7" name="Picture 6"/>
          <p:cNvPicPr>
            <a:picLocks noChangeAspect="1"/>
          </p:cNvPicPr>
          <p:nvPr/>
        </p:nvPicPr>
        <p:blipFill>
          <a:blip r:embed="rId3"/>
          <a:stretch>
            <a:fillRect/>
          </a:stretch>
        </p:blipFill>
        <p:spPr>
          <a:xfrm>
            <a:off x="3478197" y="3135970"/>
            <a:ext cx="2678056" cy="1501133"/>
          </a:xfrm>
          <a:prstGeom prst="rect">
            <a:avLst/>
          </a:prstGeom>
          <a:solidFill>
            <a:schemeClr val="bg1">
              <a:lumMod val="75000"/>
            </a:schemeClr>
          </a:solidFill>
          <a:ln>
            <a:solidFill>
              <a:schemeClr val="bg1">
                <a:lumMod val="75000"/>
              </a:schemeClr>
            </a:solidFill>
          </a:ln>
        </p:spPr>
      </p:pic>
      <p:sp>
        <p:nvSpPr>
          <p:cNvPr id="8" name="Arc 7"/>
          <p:cNvSpPr/>
          <p:nvPr/>
        </p:nvSpPr>
        <p:spPr>
          <a:xfrm rot="8195881">
            <a:off x="8765308" y="4938975"/>
            <a:ext cx="575254" cy="1089511"/>
          </a:xfrm>
          <a:prstGeom prst="arc">
            <a:avLst>
              <a:gd name="adj1" fmla="val 2097834"/>
              <a:gd name="adj2" fmla="val 366333"/>
            </a:avLst>
          </a:prstGeom>
          <a:ln w="57150">
            <a:solidFill>
              <a:schemeClr val="tx1">
                <a:lumMod val="75000"/>
                <a:lumOff val="25000"/>
                <a:alpha val="80000"/>
              </a:schemeClr>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77"/>
          </a:p>
        </p:txBody>
      </p:sp>
      <p:grpSp>
        <p:nvGrpSpPr>
          <p:cNvPr id="9" name="Group 8"/>
          <p:cNvGrpSpPr/>
          <p:nvPr/>
        </p:nvGrpSpPr>
        <p:grpSpPr>
          <a:xfrm>
            <a:off x="8881462" y="4442014"/>
            <a:ext cx="1995195" cy="1307309"/>
            <a:chOff x="4395610" y="3071229"/>
            <a:chExt cx="1995195" cy="1307309"/>
          </a:xfrm>
        </p:grpSpPr>
        <p:sp>
          <p:nvSpPr>
            <p:cNvPr id="10" name="Rectangle 9"/>
            <p:cNvSpPr/>
            <p:nvPr/>
          </p:nvSpPr>
          <p:spPr bwMode="auto">
            <a:xfrm>
              <a:off x="4395610" y="3071229"/>
              <a:ext cx="1784947" cy="111862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Apps</a:t>
              </a:r>
            </a:p>
          </p:txBody>
        </p:sp>
        <p:pic>
          <p:nvPicPr>
            <p:cNvPr id="11" name="Picture 10"/>
            <p:cNvPicPr>
              <a:picLocks noChangeAspect="1"/>
            </p:cNvPicPr>
            <p:nvPr/>
          </p:nvPicPr>
          <p:blipFill>
            <a:blip r:embed="rId4"/>
            <a:stretch>
              <a:fillRect/>
            </a:stretch>
          </p:blipFill>
          <p:spPr>
            <a:xfrm>
              <a:off x="5246592" y="3476941"/>
              <a:ext cx="529349" cy="417312"/>
            </a:xfrm>
            <a:prstGeom prst="rect">
              <a:avLst/>
            </a:prstGeom>
          </p:spPr>
        </p:pic>
        <p:pic>
          <p:nvPicPr>
            <p:cNvPr id="12" name="Picture 11"/>
            <p:cNvPicPr>
              <a:picLocks noChangeAspect="1"/>
            </p:cNvPicPr>
            <p:nvPr/>
          </p:nvPicPr>
          <p:blipFill>
            <a:blip r:embed="rId4"/>
            <a:stretch>
              <a:fillRect/>
            </a:stretch>
          </p:blipFill>
          <p:spPr>
            <a:xfrm>
              <a:off x="5581574" y="3585493"/>
              <a:ext cx="556200" cy="438480"/>
            </a:xfrm>
            <a:prstGeom prst="rect">
              <a:avLst/>
            </a:prstGeom>
          </p:spPr>
        </p:pic>
        <p:pic>
          <p:nvPicPr>
            <p:cNvPr id="13" name="Picture 12"/>
            <p:cNvPicPr>
              <a:picLocks noChangeAspect="1"/>
            </p:cNvPicPr>
            <p:nvPr/>
          </p:nvPicPr>
          <p:blipFill>
            <a:blip r:embed="rId5"/>
            <a:stretch>
              <a:fillRect/>
            </a:stretch>
          </p:blipFill>
          <p:spPr>
            <a:xfrm>
              <a:off x="5970309" y="3700199"/>
              <a:ext cx="420496" cy="432326"/>
            </a:xfrm>
            <a:prstGeom prst="rect">
              <a:avLst/>
            </a:prstGeom>
          </p:spPr>
        </p:pic>
        <p:pic>
          <p:nvPicPr>
            <p:cNvPr id="14" name="Picture 13"/>
            <p:cNvPicPr>
              <a:picLocks noChangeAspect="1"/>
            </p:cNvPicPr>
            <p:nvPr/>
          </p:nvPicPr>
          <p:blipFill>
            <a:blip r:embed="rId6"/>
            <a:stretch>
              <a:fillRect/>
            </a:stretch>
          </p:blipFill>
          <p:spPr>
            <a:xfrm>
              <a:off x="4893565" y="3772769"/>
              <a:ext cx="688009" cy="605769"/>
            </a:xfrm>
            <a:prstGeom prst="rect">
              <a:avLst/>
            </a:prstGeom>
          </p:spPr>
        </p:pic>
      </p:grpSp>
      <p:grpSp>
        <p:nvGrpSpPr>
          <p:cNvPr id="15" name="Group 14"/>
          <p:cNvGrpSpPr/>
          <p:nvPr/>
        </p:nvGrpSpPr>
        <p:grpSpPr>
          <a:xfrm>
            <a:off x="4040494" y="4401324"/>
            <a:ext cx="1883646" cy="1857358"/>
            <a:chOff x="4383758" y="2311697"/>
            <a:chExt cx="2516893" cy="2481768"/>
          </a:xfrm>
        </p:grpSpPr>
        <p:sp>
          <p:nvSpPr>
            <p:cNvPr id="16" name="Rectangle 15"/>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SharePoint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Service</a:t>
              </a:r>
            </a:p>
          </p:txBody>
        </p:sp>
        <p:grpSp>
          <p:nvGrpSpPr>
            <p:cNvPr id="17" name="Group 16"/>
            <p:cNvGrpSpPr/>
            <p:nvPr/>
          </p:nvGrpSpPr>
          <p:grpSpPr>
            <a:xfrm>
              <a:off x="5421611" y="2886866"/>
              <a:ext cx="1479040" cy="1043909"/>
              <a:chOff x="4557447" y="1721445"/>
              <a:chExt cx="1479040" cy="1043909"/>
            </a:xfrm>
          </p:grpSpPr>
          <p:pic>
            <p:nvPicPr>
              <p:cNvPr id="25" name="Picture 24"/>
              <p:cNvPicPr>
                <a:picLocks noChangeAspect="1"/>
              </p:cNvPicPr>
              <p:nvPr/>
            </p:nvPicPr>
            <p:blipFill>
              <a:blip r:embed="rId7"/>
              <a:stretch>
                <a:fillRect/>
              </a:stretch>
            </p:blipFill>
            <p:spPr>
              <a:xfrm>
                <a:off x="4557447" y="1902539"/>
                <a:ext cx="477423" cy="839046"/>
              </a:xfrm>
              <a:prstGeom prst="rect">
                <a:avLst/>
              </a:prstGeom>
            </p:spPr>
          </p:pic>
          <p:pic>
            <p:nvPicPr>
              <p:cNvPr id="26" name="Picture 25"/>
              <p:cNvPicPr>
                <a:picLocks noChangeAspect="1"/>
              </p:cNvPicPr>
              <p:nvPr/>
            </p:nvPicPr>
            <p:blipFill>
              <a:blip r:embed="rId7"/>
              <a:stretch>
                <a:fillRect/>
              </a:stretch>
            </p:blipFill>
            <p:spPr>
              <a:xfrm>
                <a:off x="4869643" y="1721445"/>
                <a:ext cx="477423" cy="839046"/>
              </a:xfrm>
              <a:prstGeom prst="rect">
                <a:avLst/>
              </a:prstGeom>
            </p:spPr>
          </p:pic>
          <p:pic>
            <p:nvPicPr>
              <p:cNvPr id="27" name="Picture 26"/>
              <p:cNvPicPr>
                <a:picLocks noChangeAspect="1"/>
              </p:cNvPicPr>
              <p:nvPr/>
            </p:nvPicPr>
            <p:blipFill>
              <a:blip r:embed="rId8"/>
              <a:stretch>
                <a:fillRect/>
              </a:stretch>
            </p:blipFill>
            <p:spPr>
              <a:xfrm>
                <a:off x="5153580" y="1902539"/>
                <a:ext cx="882907" cy="862815"/>
              </a:xfrm>
              <a:prstGeom prst="rect">
                <a:avLst/>
              </a:prstGeom>
            </p:spPr>
          </p:pic>
        </p:grpSp>
        <p:grpSp>
          <p:nvGrpSpPr>
            <p:cNvPr id="18" name="Group 17"/>
            <p:cNvGrpSpPr/>
            <p:nvPr/>
          </p:nvGrpSpPr>
          <p:grpSpPr>
            <a:xfrm>
              <a:off x="4880542" y="3820782"/>
              <a:ext cx="944427" cy="972683"/>
              <a:chOff x="3981885" y="2834055"/>
              <a:chExt cx="944427" cy="972683"/>
            </a:xfrm>
          </p:grpSpPr>
          <p:pic>
            <p:nvPicPr>
              <p:cNvPr id="22" name="Picture 21"/>
              <p:cNvPicPr>
                <a:picLocks noChangeAspect="1"/>
              </p:cNvPicPr>
              <p:nvPr/>
            </p:nvPicPr>
            <p:blipFill>
              <a:blip r:embed="rId7"/>
              <a:stretch>
                <a:fillRect/>
              </a:stretch>
            </p:blipFill>
            <p:spPr>
              <a:xfrm>
                <a:off x="3981885" y="2967692"/>
                <a:ext cx="477423" cy="839046"/>
              </a:xfrm>
              <a:prstGeom prst="rect">
                <a:avLst/>
              </a:prstGeom>
            </p:spPr>
          </p:pic>
          <p:pic>
            <p:nvPicPr>
              <p:cNvPr id="23" name="Picture 22"/>
              <p:cNvPicPr>
                <a:picLocks noChangeAspect="1"/>
              </p:cNvPicPr>
              <p:nvPr/>
            </p:nvPicPr>
            <p:blipFill>
              <a:blip r:embed="rId7"/>
              <a:stretch>
                <a:fillRect/>
              </a:stretch>
            </p:blipFill>
            <p:spPr>
              <a:xfrm>
                <a:off x="4269036" y="2834055"/>
                <a:ext cx="477423" cy="839046"/>
              </a:xfrm>
              <a:prstGeom prst="rect">
                <a:avLst/>
              </a:prstGeom>
            </p:spPr>
          </p:pic>
          <p:pic>
            <p:nvPicPr>
              <p:cNvPr id="24" name="Picture 23"/>
              <p:cNvPicPr>
                <a:picLocks noChangeAspect="1"/>
              </p:cNvPicPr>
              <p:nvPr/>
            </p:nvPicPr>
            <p:blipFill>
              <a:blip r:embed="rId9"/>
              <a:stretch>
                <a:fillRect/>
              </a:stretch>
            </p:blipFill>
            <p:spPr>
              <a:xfrm>
                <a:off x="4480085" y="3260431"/>
                <a:ext cx="446227" cy="456212"/>
              </a:xfrm>
              <a:prstGeom prst="rect">
                <a:avLst/>
              </a:prstGeom>
            </p:spPr>
          </p:pic>
        </p:grpSp>
        <p:grpSp>
          <p:nvGrpSpPr>
            <p:cNvPr id="19" name="Group 18"/>
            <p:cNvGrpSpPr/>
            <p:nvPr/>
          </p:nvGrpSpPr>
          <p:grpSpPr>
            <a:xfrm>
              <a:off x="4383758" y="2988031"/>
              <a:ext cx="968998" cy="971748"/>
              <a:chOff x="3601101" y="2714202"/>
              <a:chExt cx="968998" cy="971748"/>
            </a:xfrm>
          </p:grpSpPr>
          <p:pic>
            <p:nvPicPr>
              <p:cNvPr id="20" name="Picture 19"/>
              <p:cNvPicPr>
                <a:picLocks noChangeAspect="1"/>
              </p:cNvPicPr>
              <p:nvPr/>
            </p:nvPicPr>
            <p:blipFill>
              <a:blip r:embed="rId7"/>
              <a:stretch>
                <a:fillRect/>
              </a:stretch>
            </p:blipFill>
            <p:spPr>
              <a:xfrm>
                <a:off x="3601101" y="2846904"/>
                <a:ext cx="477423" cy="839046"/>
              </a:xfrm>
              <a:prstGeom prst="rect">
                <a:avLst/>
              </a:prstGeom>
            </p:spPr>
          </p:pic>
          <p:pic>
            <p:nvPicPr>
              <p:cNvPr id="21" name="Picture 20"/>
              <p:cNvPicPr>
                <a:picLocks noChangeAspect="1"/>
              </p:cNvPicPr>
              <p:nvPr/>
            </p:nvPicPr>
            <p:blipFill>
              <a:blip r:embed="rId10"/>
              <a:stretch>
                <a:fillRect/>
              </a:stretch>
            </p:blipFill>
            <p:spPr>
              <a:xfrm>
                <a:off x="3875612" y="2714202"/>
                <a:ext cx="694487" cy="898458"/>
              </a:xfrm>
              <a:prstGeom prst="rect">
                <a:avLst/>
              </a:prstGeom>
            </p:spPr>
          </p:pic>
        </p:grpSp>
      </p:grpSp>
      <p:cxnSp>
        <p:nvCxnSpPr>
          <p:cNvPr id="28" name="Straight Arrow Connector 27"/>
          <p:cNvCxnSpPr/>
          <p:nvPr/>
        </p:nvCxnSpPr>
        <p:spPr>
          <a:xfrm flipH="1">
            <a:off x="5942028" y="5095669"/>
            <a:ext cx="2527622" cy="9829"/>
          </a:xfrm>
          <a:prstGeom prst="straightConnector1">
            <a:avLst/>
          </a:prstGeom>
          <a:ln w="53975">
            <a:solidFill>
              <a:schemeClr val="bg2"/>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29" name="Group 28"/>
          <p:cNvGrpSpPr/>
          <p:nvPr/>
        </p:nvGrpSpPr>
        <p:grpSpPr>
          <a:xfrm>
            <a:off x="8044959" y="5172205"/>
            <a:ext cx="514401" cy="514401"/>
            <a:chOff x="492" y="17985"/>
            <a:chExt cx="524853" cy="524853"/>
          </a:xfrm>
        </p:grpSpPr>
        <p:sp>
          <p:nvSpPr>
            <p:cNvPr id="30" name="Oval 29"/>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1"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fi-FI" sz="2352" dirty="0"/>
                <a:t>2</a:t>
              </a:r>
              <a:endParaRPr lang="en-US" sz="2352" dirty="0"/>
            </a:p>
          </p:txBody>
        </p:sp>
      </p:grpSp>
      <p:cxnSp>
        <p:nvCxnSpPr>
          <p:cNvPr id="32" name="Straight Connector 31"/>
          <p:cNvCxnSpPr/>
          <p:nvPr/>
        </p:nvCxnSpPr>
        <p:spPr>
          <a:xfrm flipH="1">
            <a:off x="7502208" y="3682125"/>
            <a:ext cx="433187" cy="696176"/>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33" name="TextBox 4"/>
          <p:cNvSpPr txBox="1"/>
          <p:nvPr/>
        </p:nvSpPr>
        <p:spPr>
          <a:xfrm>
            <a:off x="7214783" y="3017831"/>
            <a:ext cx="3557290" cy="919388"/>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Execution of the needed modifications based on needed event. Can be done based on app installed, part of provisioning or based on end user request</a:t>
            </a:r>
            <a:endParaRPr lang="en-US" sz="1400" dirty="0">
              <a:solidFill>
                <a:schemeClr val="bg1"/>
              </a:solidFill>
            </a:endParaRPr>
          </a:p>
        </p:txBody>
      </p:sp>
      <p:cxnSp>
        <p:nvCxnSpPr>
          <p:cNvPr id="34" name="Straight Arrow Connector 33"/>
          <p:cNvCxnSpPr/>
          <p:nvPr/>
        </p:nvCxnSpPr>
        <p:spPr>
          <a:xfrm flipV="1">
            <a:off x="5866171" y="4494459"/>
            <a:ext cx="2603480" cy="1"/>
          </a:xfrm>
          <a:prstGeom prst="straightConnector1">
            <a:avLst/>
          </a:prstGeom>
          <a:ln w="53975">
            <a:solidFill>
              <a:schemeClr val="bg2"/>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35" name="Group 34"/>
          <p:cNvGrpSpPr/>
          <p:nvPr/>
        </p:nvGrpSpPr>
        <p:grpSpPr>
          <a:xfrm>
            <a:off x="6085508" y="4142806"/>
            <a:ext cx="514401" cy="514401"/>
            <a:chOff x="492" y="17985"/>
            <a:chExt cx="524853" cy="524853"/>
          </a:xfrm>
        </p:grpSpPr>
        <p:sp>
          <p:nvSpPr>
            <p:cNvPr id="36" name="Oval 3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fi-FI" sz="2352" dirty="0"/>
                <a:t>1</a:t>
              </a:r>
              <a:endParaRPr lang="en-US" sz="2352" dirty="0"/>
            </a:p>
          </p:txBody>
        </p:sp>
      </p:grpSp>
      <p:sp>
        <p:nvSpPr>
          <p:cNvPr id="38" name="TextBox 37"/>
          <p:cNvSpPr txBox="1"/>
          <p:nvPr/>
        </p:nvSpPr>
        <p:spPr>
          <a:xfrm>
            <a:off x="6407888" y="5114398"/>
            <a:ext cx="1651734" cy="369332"/>
          </a:xfrm>
          <a:prstGeom prst="rect">
            <a:avLst/>
          </a:prstGeom>
          <a:noFill/>
        </p:spPr>
        <p:txBody>
          <a:bodyPr wrap="none" lIns="0" tIns="0" rIns="0" bIns="0" rtlCol="0">
            <a:spAutoFit/>
          </a:bodyPr>
          <a:lstStyle/>
          <a:p>
            <a:r>
              <a:rPr lang="fi-FI" sz="2400" spc="-70" dirty="0">
                <a:gradFill>
                  <a:gsLst>
                    <a:gs pos="2917">
                      <a:schemeClr val="bg2"/>
                    </a:gs>
                    <a:gs pos="95000">
                      <a:schemeClr val="bg2"/>
                    </a:gs>
                  </a:gsLst>
                  <a:lin ang="5400000" scaled="0"/>
                </a:gradFill>
                <a:latin typeface="+mj-lt"/>
              </a:rPr>
              <a:t>CSOM / REST</a:t>
            </a:r>
            <a:endParaRPr lang="en-GB" sz="2400" spc="-70" dirty="0">
              <a:gradFill>
                <a:gsLst>
                  <a:gs pos="2917">
                    <a:schemeClr val="bg2"/>
                  </a:gs>
                  <a:gs pos="95000">
                    <a:schemeClr val="bg2"/>
                  </a:gs>
                </a:gsLst>
                <a:lin ang="5400000" scaled="0"/>
              </a:gradFill>
              <a:latin typeface="+mj-lt"/>
            </a:endParaRPr>
          </a:p>
        </p:txBody>
      </p:sp>
    </p:spTree>
    <p:extLst>
      <p:ext uri="{BB962C8B-B14F-4D97-AF65-F5344CB8AC3E}">
        <p14:creationId xmlns:p14="http://schemas.microsoft.com/office/powerpoint/2010/main" val="126516914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2400" dirty="0"/>
              <a:t>https://github.com/OfficeDev/PnP/tree/master/Scenarios/Provisioning.Pages</a:t>
            </a:r>
          </a:p>
        </p:txBody>
      </p:sp>
      <p:sp>
        <p:nvSpPr>
          <p:cNvPr id="5" name="Text Placeholder 4"/>
          <p:cNvSpPr>
            <a:spLocks noGrp="1"/>
          </p:cNvSpPr>
          <p:nvPr>
            <p:ph type="body" sz="quarter" idx="10"/>
          </p:nvPr>
        </p:nvSpPr>
        <p:spPr/>
        <p:txBody>
          <a:bodyPr/>
          <a:lstStyle/>
          <a:p>
            <a:r>
              <a:rPr lang="en-US" dirty="0"/>
              <a:t>Demo</a:t>
            </a:r>
          </a:p>
        </p:txBody>
      </p:sp>
      <p:sp>
        <p:nvSpPr>
          <p:cNvPr id="6" name="Text Placeholder 5"/>
          <p:cNvSpPr>
            <a:spLocks noGrp="1"/>
          </p:cNvSpPr>
          <p:nvPr>
            <p:ph type="body" sz="quarter" idx="11"/>
          </p:nvPr>
        </p:nvSpPr>
        <p:spPr/>
        <p:txBody>
          <a:bodyPr/>
          <a:lstStyle/>
          <a:p>
            <a:r>
              <a:rPr lang="en-US" sz="5400" dirty="0"/>
              <a:t>Page Manipulation</a:t>
            </a:r>
          </a:p>
        </p:txBody>
      </p:sp>
    </p:spTree>
    <p:extLst>
      <p:ext uri="{BB962C8B-B14F-4D97-AF65-F5344CB8AC3E}">
        <p14:creationId xmlns:p14="http://schemas.microsoft.com/office/powerpoint/2010/main" val="30228802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JavaScript Embedding</a:t>
            </a:r>
          </a:p>
        </p:txBody>
      </p:sp>
    </p:spTree>
    <p:extLst>
      <p:ext uri="{BB962C8B-B14F-4D97-AF65-F5344CB8AC3E}">
        <p14:creationId xmlns:p14="http://schemas.microsoft.com/office/powerpoint/2010/main" val="3656191637"/>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7100888" cy="1975926"/>
          </a:xfrm>
        </p:spPr>
        <p:txBody>
          <a:bodyPr/>
          <a:lstStyle/>
          <a:p>
            <a:r>
              <a:rPr lang="en-US" dirty="0"/>
              <a:t>What</a:t>
            </a:r>
          </a:p>
          <a:p>
            <a:pPr lvl="1"/>
            <a:r>
              <a:rPr lang="en-US" dirty="0"/>
              <a:t>Apply needed customizations to host web by adding JavaScript to site custom user actions collection, which will modify page rendering when site is used.</a:t>
            </a:r>
          </a:p>
          <a:p>
            <a:r>
              <a:rPr lang="en-US" dirty="0"/>
              <a:t>Why</a:t>
            </a:r>
          </a:p>
          <a:p>
            <a:pPr lvl="1"/>
            <a:r>
              <a:rPr lang="en-US" dirty="0"/>
              <a:t>Can be used to show new elements or hide existing functionalities from the site without custom master pages or full trust code.</a:t>
            </a:r>
          </a:p>
          <a:p>
            <a:r>
              <a:rPr lang="en-US" dirty="0"/>
              <a:t>How</a:t>
            </a:r>
          </a:p>
          <a:p>
            <a:pPr lvl="1"/>
            <a:r>
              <a:rPr lang="en-US" dirty="0"/>
              <a:t>Apply needed custom user action to host web during site provisioning or later in the life cycle to change end user experience.</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7579" r="21848"/>
          <a:stretch/>
        </p:blipFill>
        <p:spPr>
          <a:xfrm flipH="1">
            <a:off x="8012785" y="531"/>
            <a:ext cx="4176039" cy="6856576"/>
          </a:xfrm>
          <a:prstGeom prst="rect">
            <a:avLst/>
          </a:prstGeom>
        </p:spPr>
      </p:pic>
      <p:sp>
        <p:nvSpPr>
          <p:cNvPr id="3" name="Title 2"/>
          <p:cNvSpPr>
            <a:spLocks noGrp="1"/>
          </p:cNvSpPr>
          <p:nvPr>
            <p:ph type="title"/>
          </p:nvPr>
        </p:nvSpPr>
        <p:spPr/>
        <p:txBody>
          <a:bodyPr/>
          <a:lstStyle/>
          <a:p>
            <a:r>
              <a:rPr lang="en-US" dirty="0"/>
              <a:t>JavaScript Embedding</a:t>
            </a:r>
          </a:p>
        </p:txBody>
      </p:sp>
    </p:spTree>
    <p:extLst>
      <p:ext uri="{BB962C8B-B14F-4D97-AF65-F5344CB8AC3E}">
        <p14:creationId xmlns:p14="http://schemas.microsoft.com/office/powerpoint/2010/main" val="401198303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49"/>
          <p:cNvPicPr>
            <a:picLocks noChangeAspect="1"/>
          </p:cNvPicPr>
          <p:nvPr/>
        </p:nvPicPr>
        <p:blipFill rotWithShape="1">
          <a:blip r:embed="rId2"/>
          <a:srcRect b="58099"/>
          <a:stretch/>
        </p:blipFill>
        <p:spPr>
          <a:xfrm>
            <a:off x="1143793" y="3610581"/>
            <a:ext cx="5276375" cy="1622478"/>
          </a:xfrm>
          <a:prstGeom prst="rect">
            <a:avLst/>
          </a:prstGeom>
        </p:spPr>
      </p:pic>
      <p:grpSp>
        <p:nvGrpSpPr>
          <p:cNvPr id="38" name="Group 37"/>
          <p:cNvGrpSpPr/>
          <p:nvPr/>
        </p:nvGrpSpPr>
        <p:grpSpPr>
          <a:xfrm>
            <a:off x="9359063" y="4316329"/>
            <a:ext cx="605872" cy="763139"/>
            <a:chOff x="8856725" y="2275112"/>
            <a:chExt cx="605872" cy="763139"/>
          </a:xfrm>
        </p:grpSpPr>
        <p:pic>
          <p:nvPicPr>
            <p:cNvPr id="39" name="Picture 38"/>
            <p:cNvPicPr>
              <a:picLocks noChangeAspect="1"/>
            </p:cNvPicPr>
            <p:nvPr/>
          </p:nvPicPr>
          <p:blipFill>
            <a:blip r:embed="rId3"/>
            <a:stretch>
              <a:fillRect/>
            </a:stretch>
          </p:blipFill>
          <p:spPr>
            <a:xfrm>
              <a:off x="8856725" y="2275112"/>
              <a:ext cx="527111" cy="689388"/>
            </a:xfrm>
            <a:prstGeom prst="rect">
              <a:avLst/>
            </a:prstGeom>
          </p:spPr>
        </p:pic>
        <p:pic>
          <p:nvPicPr>
            <p:cNvPr id="47" name="Picture 46"/>
            <p:cNvPicPr>
              <a:picLocks noChangeAspect="1"/>
            </p:cNvPicPr>
            <p:nvPr/>
          </p:nvPicPr>
          <p:blipFill>
            <a:blip r:embed="rId3"/>
            <a:stretch>
              <a:fillRect/>
            </a:stretch>
          </p:blipFill>
          <p:spPr>
            <a:xfrm>
              <a:off x="8935486" y="2348863"/>
              <a:ext cx="527111" cy="689388"/>
            </a:xfrm>
            <a:prstGeom prst="rect">
              <a:avLst/>
            </a:prstGeom>
          </p:spPr>
        </p:pic>
        <p:sp>
          <p:nvSpPr>
            <p:cNvPr id="48" name="Right Triangle 47"/>
            <p:cNvSpPr/>
            <p:nvPr/>
          </p:nvSpPr>
          <p:spPr bwMode="auto">
            <a:xfrm>
              <a:off x="8978857" y="2373272"/>
              <a:ext cx="440367" cy="626130"/>
            </a:xfrm>
            <a:prstGeom prst="rtTriangl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49" name="TextBox 48"/>
            <p:cNvSpPr txBox="1"/>
            <p:nvPr/>
          </p:nvSpPr>
          <p:spPr>
            <a:xfrm>
              <a:off x="9045472" y="2698546"/>
              <a:ext cx="153568" cy="307777"/>
            </a:xfrm>
            <a:prstGeom prst="rect">
              <a:avLst/>
            </a:prstGeom>
            <a:noFill/>
          </p:spPr>
          <p:txBody>
            <a:bodyPr wrap="none" lIns="0" tIns="0" rIns="0" bIns="0" rtlCol="0">
              <a:spAutoFit/>
            </a:bodyPr>
            <a:lstStyle/>
            <a:p>
              <a:r>
                <a:rPr lang="fi-FI" sz="2000" spc="-70" dirty="0" err="1">
                  <a:solidFill>
                    <a:schemeClr val="bg1"/>
                  </a:solidFill>
                  <a:effectLst>
                    <a:outerShdw blurRad="50800" dist="38100" dir="2700000" algn="tl" rotWithShape="0">
                      <a:schemeClr val="tx2">
                        <a:alpha val="40000"/>
                      </a:schemeClr>
                    </a:outerShdw>
                  </a:effectLst>
                </a:rPr>
                <a:t>js</a:t>
              </a:r>
              <a:endParaRPr lang="en-US" sz="2000" spc="-70" dirty="0">
                <a:solidFill>
                  <a:schemeClr val="bg1"/>
                </a:solidFill>
                <a:effectLst>
                  <a:outerShdw blurRad="50800" dist="38100" dir="2700000" algn="tl" rotWithShape="0">
                    <a:schemeClr val="tx2">
                      <a:alpha val="40000"/>
                    </a:schemeClr>
                  </a:outerShdw>
                </a:effectLst>
              </a:endParaRPr>
            </a:p>
          </p:txBody>
        </p:sp>
      </p:grpSp>
      <p:grpSp>
        <p:nvGrpSpPr>
          <p:cNvPr id="37" name="Group 36"/>
          <p:cNvGrpSpPr/>
          <p:nvPr/>
        </p:nvGrpSpPr>
        <p:grpSpPr>
          <a:xfrm>
            <a:off x="8243959" y="2445955"/>
            <a:ext cx="2111349" cy="1586472"/>
            <a:chOff x="7366822" y="3128075"/>
            <a:chExt cx="2111349" cy="1586472"/>
          </a:xfrm>
        </p:grpSpPr>
        <p:sp>
          <p:nvSpPr>
            <p:cNvPr id="43" name="Arc 42"/>
            <p:cNvSpPr/>
            <p:nvPr/>
          </p:nvSpPr>
          <p:spPr>
            <a:xfrm rot="8195881">
              <a:off x="7366822" y="3625036"/>
              <a:ext cx="575254" cy="1089511"/>
            </a:xfrm>
            <a:prstGeom prst="arc">
              <a:avLst>
                <a:gd name="adj1" fmla="val 2097834"/>
                <a:gd name="adj2" fmla="val 366333"/>
              </a:avLst>
            </a:prstGeom>
            <a:ln w="57150">
              <a:solidFill>
                <a:schemeClr val="tx1">
                  <a:lumMod val="75000"/>
                  <a:lumOff val="25000"/>
                  <a:alpha val="80000"/>
                </a:schemeClr>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77"/>
            </a:p>
          </p:txBody>
        </p:sp>
        <p:grpSp>
          <p:nvGrpSpPr>
            <p:cNvPr id="25" name="Group 24"/>
            <p:cNvGrpSpPr/>
            <p:nvPr/>
          </p:nvGrpSpPr>
          <p:grpSpPr>
            <a:xfrm>
              <a:off x="7482976" y="3128075"/>
              <a:ext cx="1995195" cy="1307309"/>
              <a:chOff x="4395610" y="3071229"/>
              <a:chExt cx="1995195" cy="1307309"/>
            </a:xfrm>
          </p:grpSpPr>
          <p:sp>
            <p:nvSpPr>
              <p:cNvPr id="26" name="Rectangle 25"/>
              <p:cNvSpPr/>
              <p:nvPr/>
            </p:nvSpPr>
            <p:spPr bwMode="auto">
              <a:xfrm>
                <a:off x="4395610" y="3071229"/>
                <a:ext cx="1784947" cy="111862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Apps</a:t>
                </a:r>
              </a:p>
            </p:txBody>
          </p:sp>
          <p:pic>
            <p:nvPicPr>
              <p:cNvPr id="27" name="Picture 26"/>
              <p:cNvPicPr>
                <a:picLocks noChangeAspect="1"/>
              </p:cNvPicPr>
              <p:nvPr/>
            </p:nvPicPr>
            <p:blipFill>
              <a:blip r:embed="rId4"/>
              <a:stretch>
                <a:fillRect/>
              </a:stretch>
            </p:blipFill>
            <p:spPr>
              <a:xfrm>
                <a:off x="5246592" y="3476941"/>
                <a:ext cx="529349" cy="417312"/>
              </a:xfrm>
              <a:prstGeom prst="rect">
                <a:avLst/>
              </a:prstGeom>
            </p:spPr>
          </p:pic>
          <p:pic>
            <p:nvPicPr>
              <p:cNvPr id="28" name="Picture 27"/>
              <p:cNvPicPr>
                <a:picLocks noChangeAspect="1"/>
              </p:cNvPicPr>
              <p:nvPr/>
            </p:nvPicPr>
            <p:blipFill>
              <a:blip r:embed="rId4"/>
              <a:stretch>
                <a:fillRect/>
              </a:stretch>
            </p:blipFill>
            <p:spPr>
              <a:xfrm>
                <a:off x="5581574" y="3585493"/>
                <a:ext cx="556200" cy="438480"/>
              </a:xfrm>
              <a:prstGeom prst="rect">
                <a:avLst/>
              </a:prstGeom>
            </p:spPr>
          </p:pic>
          <p:pic>
            <p:nvPicPr>
              <p:cNvPr id="29" name="Picture 28"/>
              <p:cNvPicPr>
                <a:picLocks noChangeAspect="1"/>
              </p:cNvPicPr>
              <p:nvPr/>
            </p:nvPicPr>
            <p:blipFill>
              <a:blip r:embed="rId5"/>
              <a:stretch>
                <a:fillRect/>
              </a:stretch>
            </p:blipFill>
            <p:spPr>
              <a:xfrm>
                <a:off x="5970309" y="3700199"/>
                <a:ext cx="420496" cy="432326"/>
              </a:xfrm>
              <a:prstGeom prst="rect">
                <a:avLst/>
              </a:prstGeom>
            </p:spPr>
          </p:pic>
          <p:pic>
            <p:nvPicPr>
              <p:cNvPr id="30" name="Picture 29"/>
              <p:cNvPicPr>
                <a:picLocks noChangeAspect="1"/>
              </p:cNvPicPr>
              <p:nvPr/>
            </p:nvPicPr>
            <p:blipFill>
              <a:blip r:embed="rId6"/>
              <a:stretch>
                <a:fillRect/>
              </a:stretch>
            </p:blipFill>
            <p:spPr>
              <a:xfrm>
                <a:off x="4893565" y="3772769"/>
                <a:ext cx="688009" cy="605769"/>
              </a:xfrm>
              <a:prstGeom prst="rect">
                <a:avLst/>
              </a:prstGeom>
            </p:spPr>
          </p:pic>
        </p:grpSp>
      </p:grpSp>
      <p:grpSp>
        <p:nvGrpSpPr>
          <p:cNvPr id="9" name="Group 8"/>
          <p:cNvGrpSpPr/>
          <p:nvPr/>
        </p:nvGrpSpPr>
        <p:grpSpPr>
          <a:xfrm>
            <a:off x="3618532" y="2206881"/>
            <a:ext cx="1883646" cy="1857358"/>
            <a:chOff x="4383758" y="2311697"/>
            <a:chExt cx="2516893" cy="2481768"/>
          </a:xfrm>
        </p:grpSpPr>
        <p:sp>
          <p:nvSpPr>
            <p:cNvPr id="11" name="Rectangle 10"/>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SharePoint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Service</a:t>
              </a:r>
            </a:p>
          </p:txBody>
        </p:sp>
        <p:grpSp>
          <p:nvGrpSpPr>
            <p:cNvPr id="12" name="Group 11"/>
            <p:cNvGrpSpPr/>
            <p:nvPr/>
          </p:nvGrpSpPr>
          <p:grpSpPr>
            <a:xfrm>
              <a:off x="5421611" y="2886866"/>
              <a:ext cx="1479040" cy="1043909"/>
              <a:chOff x="4557447" y="1721445"/>
              <a:chExt cx="1479040" cy="1043909"/>
            </a:xfrm>
          </p:grpSpPr>
          <p:pic>
            <p:nvPicPr>
              <p:cNvPr id="20" name="Picture 19"/>
              <p:cNvPicPr>
                <a:picLocks noChangeAspect="1"/>
              </p:cNvPicPr>
              <p:nvPr/>
            </p:nvPicPr>
            <p:blipFill>
              <a:blip r:embed="rId7"/>
              <a:stretch>
                <a:fillRect/>
              </a:stretch>
            </p:blipFill>
            <p:spPr>
              <a:xfrm>
                <a:off x="4557447" y="1902539"/>
                <a:ext cx="477423" cy="839046"/>
              </a:xfrm>
              <a:prstGeom prst="rect">
                <a:avLst/>
              </a:prstGeom>
            </p:spPr>
          </p:pic>
          <p:pic>
            <p:nvPicPr>
              <p:cNvPr id="21" name="Picture 20"/>
              <p:cNvPicPr>
                <a:picLocks noChangeAspect="1"/>
              </p:cNvPicPr>
              <p:nvPr/>
            </p:nvPicPr>
            <p:blipFill>
              <a:blip r:embed="rId7"/>
              <a:stretch>
                <a:fillRect/>
              </a:stretch>
            </p:blipFill>
            <p:spPr>
              <a:xfrm>
                <a:off x="4869643" y="1721445"/>
                <a:ext cx="477423" cy="839046"/>
              </a:xfrm>
              <a:prstGeom prst="rect">
                <a:avLst/>
              </a:prstGeom>
            </p:spPr>
          </p:pic>
          <p:pic>
            <p:nvPicPr>
              <p:cNvPr id="22" name="Picture 21"/>
              <p:cNvPicPr>
                <a:picLocks noChangeAspect="1"/>
              </p:cNvPicPr>
              <p:nvPr/>
            </p:nvPicPr>
            <p:blipFill>
              <a:blip r:embed="rId8"/>
              <a:stretch>
                <a:fillRect/>
              </a:stretch>
            </p:blipFill>
            <p:spPr>
              <a:xfrm>
                <a:off x="5153580" y="1902539"/>
                <a:ext cx="882907" cy="862815"/>
              </a:xfrm>
              <a:prstGeom prst="rect">
                <a:avLst/>
              </a:prstGeom>
            </p:spPr>
          </p:pic>
        </p:grpSp>
        <p:grpSp>
          <p:nvGrpSpPr>
            <p:cNvPr id="13" name="Group 12"/>
            <p:cNvGrpSpPr/>
            <p:nvPr/>
          </p:nvGrpSpPr>
          <p:grpSpPr>
            <a:xfrm>
              <a:off x="4880542" y="3820782"/>
              <a:ext cx="944427" cy="972683"/>
              <a:chOff x="3981885" y="2834055"/>
              <a:chExt cx="944427" cy="972683"/>
            </a:xfrm>
          </p:grpSpPr>
          <p:pic>
            <p:nvPicPr>
              <p:cNvPr id="17" name="Picture 16"/>
              <p:cNvPicPr>
                <a:picLocks noChangeAspect="1"/>
              </p:cNvPicPr>
              <p:nvPr/>
            </p:nvPicPr>
            <p:blipFill>
              <a:blip r:embed="rId7"/>
              <a:stretch>
                <a:fillRect/>
              </a:stretch>
            </p:blipFill>
            <p:spPr>
              <a:xfrm>
                <a:off x="3981885" y="2967692"/>
                <a:ext cx="477423" cy="839046"/>
              </a:xfrm>
              <a:prstGeom prst="rect">
                <a:avLst/>
              </a:prstGeom>
            </p:spPr>
          </p:pic>
          <p:pic>
            <p:nvPicPr>
              <p:cNvPr id="18" name="Picture 17"/>
              <p:cNvPicPr>
                <a:picLocks noChangeAspect="1"/>
              </p:cNvPicPr>
              <p:nvPr/>
            </p:nvPicPr>
            <p:blipFill>
              <a:blip r:embed="rId7"/>
              <a:stretch>
                <a:fillRect/>
              </a:stretch>
            </p:blipFill>
            <p:spPr>
              <a:xfrm>
                <a:off x="4269036" y="2834055"/>
                <a:ext cx="477423" cy="839046"/>
              </a:xfrm>
              <a:prstGeom prst="rect">
                <a:avLst/>
              </a:prstGeom>
            </p:spPr>
          </p:pic>
          <p:pic>
            <p:nvPicPr>
              <p:cNvPr id="19" name="Picture 18"/>
              <p:cNvPicPr>
                <a:picLocks noChangeAspect="1"/>
              </p:cNvPicPr>
              <p:nvPr/>
            </p:nvPicPr>
            <p:blipFill>
              <a:blip r:embed="rId9"/>
              <a:stretch>
                <a:fillRect/>
              </a:stretch>
            </p:blipFill>
            <p:spPr>
              <a:xfrm>
                <a:off x="4480085" y="3260431"/>
                <a:ext cx="446227" cy="456212"/>
              </a:xfrm>
              <a:prstGeom prst="rect">
                <a:avLst/>
              </a:prstGeom>
            </p:spPr>
          </p:pic>
        </p:grpSp>
        <p:grpSp>
          <p:nvGrpSpPr>
            <p:cNvPr id="14" name="Group 13"/>
            <p:cNvGrpSpPr/>
            <p:nvPr/>
          </p:nvGrpSpPr>
          <p:grpSpPr>
            <a:xfrm>
              <a:off x="4383758" y="2988031"/>
              <a:ext cx="968998" cy="971748"/>
              <a:chOff x="3601101" y="2714202"/>
              <a:chExt cx="968998" cy="971748"/>
            </a:xfrm>
          </p:grpSpPr>
          <p:pic>
            <p:nvPicPr>
              <p:cNvPr id="15" name="Picture 14"/>
              <p:cNvPicPr>
                <a:picLocks noChangeAspect="1"/>
              </p:cNvPicPr>
              <p:nvPr/>
            </p:nvPicPr>
            <p:blipFill>
              <a:blip r:embed="rId7"/>
              <a:stretch>
                <a:fillRect/>
              </a:stretch>
            </p:blipFill>
            <p:spPr>
              <a:xfrm>
                <a:off x="3601101" y="2846904"/>
                <a:ext cx="477423" cy="839046"/>
              </a:xfrm>
              <a:prstGeom prst="rect">
                <a:avLst/>
              </a:prstGeom>
            </p:spPr>
          </p:pic>
          <p:pic>
            <p:nvPicPr>
              <p:cNvPr id="16" name="Picture 15"/>
              <p:cNvPicPr>
                <a:picLocks noChangeAspect="1"/>
              </p:cNvPicPr>
              <p:nvPr/>
            </p:nvPicPr>
            <p:blipFill>
              <a:blip r:embed="rId10"/>
              <a:stretch>
                <a:fillRect/>
              </a:stretch>
            </p:blipFill>
            <p:spPr>
              <a:xfrm>
                <a:off x="3875612" y="2714202"/>
                <a:ext cx="694487" cy="898458"/>
              </a:xfrm>
              <a:prstGeom prst="rect">
                <a:avLst/>
              </a:prstGeom>
            </p:spPr>
          </p:pic>
        </p:grpSp>
      </p:grpSp>
      <p:cxnSp>
        <p:nvCxnSpPr>
          <p:cNvPr id="31" name="Straight Arrow Connector 30"/>
          <p:cNvCxnSpPr/>
          <p:nvPr/>
        </p:nvCxnSpPr>
        <p:spPr>
          <a:xfrm flipH="1">
            <a:off x="5339681" y="3238548"/>
            <a:ext cx="2596098" cy="9829"/>
          </a:xfrm>
          <a:prstGeom prst="straightConnector1">
            <a:avLst/>
          </a:prstGeom>
          <a:ln w="53975">
            <a:solidFill>
              <a:schemeClr val="bg2"/>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32" name="Group 31"/>
          <p:cNvGrpSpPr/>
          <p:nvPr/>
        </p:nvGrpSpPr>
        <p:grpSpPr>
          <a:xfrm>
            <a:off x="7572423" y="3291542"/>
            <a:ext cx="514401" cy="514401"/>
            <a:chOff x="492" y="17985"/>
            <a:chExt cx="524853" cy="524853"/>
          </a:xfrm>
        </p:grpSpPr>
        <p:sp>
          <p:nvSpPr>
            <p:cNvPr id="33" name="Oval 32"/>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4"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fi-FI" sz="2352" dirty="0"/>
                <a:t>2</a:t>
              </a:r>
              <a:endParaRPr lang="en-US" sz="2352" dirty="0"/>
            </a:p>
          </p:txBody>
        </p:sp>
      </p:grpSp>
      <p:cxnSp>
        <p:nvCxnSpPr>
          <p:cNvPr id="40" name="Straight Connector 39"/>
          <p:cNvCxnSpPr/>
          <p:nvPr/>
        </p:nvCxnSpPr>
        <p:spPr>
          <a:xfrm flipH="1">
            <a:off x="6699884" y="1847404"/>
            <a:ext cx="474943" cy="691004"/>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41" name="TextBox 4"/>
          <p:cNvSpPr txBox="1"/>
          <p:nvPr/>
        </p:nvSpPr>
        <p:spPr>
          <a:xfrm>
            <a:off x="7179735" y="1518820"/>
            <a:ext cx="3557290" cy="703944"/>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Association of JavaScript Embedding (user custom action) to the site, so that code is executed during site processing</a:t>
            </a:r>
            <a:endParaRPr lang="en-US" sz="1400" dirty="0">
              <a:solidFill>
                <a:schemeClr val="bg1"/>
              </a:solidFill>
            </a:endParaRPr>
          </a:p>
        </p:txBody>
      </p:sp>
      <p:cxnSp>
        <p:nvCxnSpPr>
          <p:cNvPr id="42" name="Straight Arrow Connector 41"/>
          <p:cNvCxnSpPr/>
          <p:nvPr/>
        </p:nvCxnSpPr>
        <p:spPr>
          <a:xfrm flipV="1">
            <a:off x="5332300" y="2637338"/>
            <a:ext cx="2603480" cy="1"/>
          </a:xfrm>
          <a:prstGeom prst="straightConnector1">
            <a:avLst/>
          </a:prstGeom>
          <a:ln w="53975">
            <a:solidFill>
              <a:schemeClr val="bg2"/>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44" name="Group 43"/>
          <p:cNvGrpSpPr/>
          <p:nvPr/>
        </p:nvGrpSpPr>
        <p:grpSpPr>
          <a:xfrm>
            <a:off x="5551637" y="2285685"/>
            <a:ext cx="514401" cy="514401"/>
            <a:chOff x="492" y="17985"/>
            <a:chExt cx="524853" cy="524853"/>
          </a:xfrm>
        </p:grpSpPr>
        <p:sp>
          <p:nvSpPr>
            <p:cNvPr id="45" name="Oval 44"/>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6"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fi-FI" sz="2352" dirty="0"/>
                <a:t>1</a:t>
              </a:r>
              <a:endParaRPr lang="en-US" sz="2352" dirty="0"/>
            </a:p>
          </p:txBody>
        </p:sp>
      </p:grpSp>
      <p:sp>
        <p:nvSpPr>
          <p:cNvPr id="24" name="TextBox 23"/>
          <p:cNvSpPr txBox="1"/>
          <p:nvPr/>
        </p:nvSpPr>
        <p:spPr>
          <a:xfrm>
            <a:off x="5874017" y="3257277"/>
            <a:ext cx="1651734" cy="369332"/>
          </a:xfrm>
          <a:prstGeom prst="rect">
            <a:avLst/>
          </a:prstGeom>
          <a:noFill/>
        </p:spPr>
        <p:txBody>
          <a:bodyPr wrap="none" lIns="0" tIns="0" rIns="0" bIns="0" rtlCol="0">
            <a:spAutoFit/>
          </a:bodyPr>
          <a:lstStyle/>
          <a:p>
            <a:r>
              <a:rPr lang="fi-FI" sz="2400" spc="-70" dirty="0">
                <a:gradFill>
                  <a:gsLst>
                    <a:gs pos="2917">
                      <a:schemeClr val="bg2"/>
                    </a:gs>
                    <a:gs pos="95000">
                      <a:schemeClr val="bg2"/>
                    </a:gs>
                  </a:gsLst>
                  <a:lin ang="5400000" scaled="0"/>
                </a:gradFill>
                <a:latin typeface="+mj-lt"/>
              </a:rPr>
              <a:t>CSOM / REST</a:t>
            </a:r>
            <a:endParaRPr lang="en-GB" sz="2400" spc="-70" dirty="0">
              <a:gradFill>
                <a:gsLst>
                  <a:gs pos="2917">
                    <a:schemeClr val="bg2"/>
                  </a:gs>
                  <a:gs pos="95000">
                    <a:schemeClr val="bg2"/>
                  </a:gs>
                </a:gsLst>
                <a:lin ang="5400000" scaled="0"/>
              </a:gradFill>
              <a:latin typeface="+mj-lt"/>
            </a:endParaRPr>
          </a:p>
        </p:txBody>
      </p:sp>
      <p:sp>
        <p:nvSpPr>
          <p:cNvPr id="36" name="Title 35"/>
          <p:cNvSpPr>
            <a:spLocks noGrp="1"/>
          </p:cNvSpPr>
          <p:nvPr>
            <p:ph type="title"/>
          </p:nvPr>
        </p:nvSpPr>
        <p:spPr/>
        <p:txBody>
          <a:bodyPr/>
          <a:lstStyle/>
          <a:p>
            <a:r>
              <a:rPr lang="fi-FI" dirty="0"/>
              <a:t>JavaScript embedding for messages</a:t>
            </a:r>
            <a:endParaRPr lang="en-GB" dirty="0"/>
          </a:p>
        </p:txBody>
      </p:sp>
      <p:cxnSp>
        <p:nvCxnSpPr>
          <p:cNvPr id="51" name="Straight Arrow Connector 50"/>
          <p:cNvCxnSpPr/>
          <p:nvPr/>
        </p:nvCxnSpPr>
        <p:spPr>
          <a:xfrm>
            <a:off x="6339254" y="4697899"/>
            <a:ext cx="2906960" cy="4277"/>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52" name="TextBox 51"/>
          <p:cNvSpPr txBox="1"/>
          <p:nvPr/>
        </p:nvSpPr>
        <p:spPr>
          <a:xfrm>
            <a:off x="7191570" y="4490579"/>
            <a:ext cx="970202" cy="184666"/>
          </a:xfrm>
          <a:prstGeom prst="rect">
            <a:avLst/>
          </a:prstGeom>
          <a:noFill/>
        </p:spPr>
        <p:txBody>
          <a:bodyPr wrap="none" lIns="0" tIns="0" rIns="0" bIns="0" rtlCol="0">
            <a:spAutoFit/>
          </a:bodyPr>
          <a:lstStyle/>
          <a:p>
            <a:r>
              <a:rPr lang="en-US" sz="1200" spc="-70" dirty="0">
                <a:gradFill>
                  <a:gsLst>
                    <a:gs pos="2917">
                      <a:schemeClr val="bg2"/>
                    </a:gs>
                    <a:gs pos="95000">
                      <a:schemeClr val="bg2"/>
                    </a:gs>
                  </a:gsLst>
                  <a:lin ang="5400000" scaled="0"/>
                </a:gradFill>
              </a:rPr>
              <a:t>&lt;&lt;Reference&gt;&gt;</a:t>
            </a:r>
          </a:p>
        </p:txBody>
      </p:sp>
      <p:cxnSp>
        <p:nvCxnSpPr>
          <p:cNvPr id="53" name="Straight Connector 52"/>
          <p:cNvCxnSpPr/>
          <p:nvPr/>
        </p:nvCxnSpPr>
        <p:spPr>
          <a:xfrm flipV="1">
            <a:off x="7891379" y="4791113"/>
            <a:ext cx="540785" cy="616802"/>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54" name="TextBox 4"/>
          <p:cNvSpPr txBox="1"/>
          <p:nvPr/>
        </p:nvSpPr>
        <p:spPr>
          <a:xfrm>
            <a:off x="4841410" y="5177680"/>
            <a:ext cx="4119479" cy="1134831"/>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UX elements are rendered with JavaScript by using with script stored either in SharePoint, centrally in the provider hosted app side or in some CDN. Preferable in one location for easy update cross all instances.</a:t>
            </a:r>
            <a:endParaRPr lang="en-US" sz="1400" dirty="0">
              <a:solidFill>
                <a:schemeClr val="bg1"/>
              </a:solidFill>
            </a:endParaRPr>
          </a:p>
        </p:txBody>
      </p:sp>
      <p:grpSp>
        <p:nvGrpSpPr>
          <p:cNvPr id="55" name="Group 54"/>
          <p:cNvGrpSpPr/>
          <p:nvPr/>
        </p:nvGrpSpPr>
        <p:grpSpPr>
          <a:xfrm>
            <a:off x="9784104" y="4893651"/>
            <a:ext cx="514401" cy="514401"/>
            <a:chOff x="492" y="17985"/>
            <a:chExt cx="524853" cy="524853"/>
          </a:xfrm>
        </p:grpSpPr>
        <p:sp>
          <p:nvSpPr>
            <p:cNvPr id="56" name="Oval 5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fi-FI" sz="2352" dirty="0"/>
                <a:t>3</a:t>
              </a:r>
              <a:endParaRPr lang="en-US" sz="2352" dirty="0"/>
            </a:p>
          </p:txBody>
        </p:sp>
      </p:grpSp>
    </p:spTree>
    <p:extLst>
      <p:ext uri="{BB962C8B-B14F-4D97-AF65-F5344CB8AC3E}">
        <p14:creationId xmlns:p14="http://schemas.microsoft.com/office/powerpoint/2010/main" val="30428412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1000"/>
                                        <p:tgtEl>
                                          <p:spTgt spid="42"/>
                                        </p:tgtEl>
                                      </p:cBhvr>
                                    </p:animEffect>
                                    <p:anim calcmode="lin" valueType="num">
                                      <p:cBhvr>
                                        <p:cTn id="13" dur="1000" fill="hold"/>
                                        <p:tgtEl>
                                          <p:spTgt spid="42"/>
                                        </p:tgtEl>
                                        <p:attrNameLst>
                                          <p:attrName>ppt_x</p:attrName>
                                        </p:attrNameLst>
                                      </p:cBhvr>
                                      <p:tavLst>
                                        <p:tav tm="0">
                                          <p:val>
                                            <p:strVal val="#ppt_x"/>
                                          </p:val>
                                        </p:tav>
                                        <p:tav tm="100000">
                                          <p:val>
                                            <p:strVal val="#ppt_x"/>
                                          </p:val>
                                        </p:tav>
                                      </p:tavLst>
                                    </p:anim>
                                    <p:anim calcmode="lin" valueType="num">
                                      <p:cBhvr>
                                        <p:cTn id="14" dur="1000" fill="hold"/>
                                        <p:tgtEl>
                                          <p:spTgt spid="4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1000"/>
                                        <p:tgtEl>
                                          <p:spTgt spid="40"/>
                                        </p:tgtEl>
                                      </p:cBhvr>
                                    </p:animEffect>
                                    <p:anim calcmode="lin" valueType="num">
                                      <p:cBhvr>
                                        <p:cTn id="18" dur="1000" fill="hold"/>
                                        <p:tgtEl>
                                          <p:spTgt spid="40"/>
                                        </p:tgtEl>
                                        <p:attrNameLst>
                                          <p:attrName>ppt_x</p:attrName>
                                        </p:attrNameLst>
                                      </p:cBhvr>
                                      <p:tavLst>
                                        <p:tav tm="0">
                                          <p:val>
                                            <p:strVal val="#ppt_x"/>
                                          </p:val>
                                        </p:tav>
                                        <p:tav tm="100000">
                                          <p:val>
                                            <p:strVal val="#ppt_x"/>
                                          </p:val>
                                        </p:tav>
                                      </p:tavLst>
                                    </p:anim>
                                    <p:anim calcmode="lin" valueType="num">
                                      <p:cBhvr>
                                        <p:cTn id="19" dur="1000" fill="hold"/>
                                        <p:tgtEl>
                                          <p:spTgt spid="4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1000"/>
                                        <p:tgtEl>
                                          <p:spTgt spid="41"/>
                                        </p:tgtEl>
                                      </p:cBhvr>
                                    </p:animEffect>
                                    <p:anim calcmode="lin" valueType="num">
                                      <p:cBhvr>
                                        <p:cTn id="23" dur="1000" fill="hold"/>
                                        <p:tgtEl>
                                          <p:spTgt spid="41"/>
                                        </p:tgtEl>
                                        <p:attrNameLst>
                                          <p:attrName>ppt_x</p:attrName>
                                        </p:attrNameLst>
                                      </p:cBhvr>
                                      <p:tavLst>
                                        <p:tav tm="0">
                                          <p:val>
                                            <p:strVal val="#ppt_x"/>
                                          </p:val>
                                        </p:tav>
                                        <p:tav tm="100000">
                                          <p:val>
                                            <p:strVal val="#ppt_x"/>
                                          </p:val>
                                        </p:tav>
                                      </p:tavLst>
                                    </p:anim>
                                    <p:anim calcmode="lin" valueType="num">
                                      <p:cBhvr>
                                        <p:cTn id="24"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1000"/>
                                        <p:tgtEl>
                                          <p:spTgt spid="24"/>
                                        </p:tgtEl>
                                      </p:cBhvr>
                                    </p:animEffect>
                                    <p:anim calcmode="lin" valueType="num">
                                      <p:cBhvr>
                                        <p:cTn id="30" dur="1000" fill="hold"/>
                                        <p:tgtEl>
                                          <p:spTgt spid="24"/>
                                        </p:tgtEl>
                                        <p:attrNameLst>
                                          <p:attrName>ppt_x</p:attrName>
                                        </p:attrNameLst>
                                      </p:cBhvr>
                                      <p:tavLst>
                                        <p:tav tm="0">
                                          <p:val>
                                            <p:strVal val="#ppt_x"/>
                                          </p:val>
                                        </p:tav>
                                        <p:tav tm="100000">
                                          <p:val>
                                            <p:strVal val="#ppt_x"/>
                                          </p:val>
                                        </p:tav>
                                      </p:tavLst>
                                    </p:anim>
                                    <p:anim calcmode="lin" valueType="num">
                                      <p:cBhvr>
                                        <p:cTn id="31" dur="1000" fill="hold"/>
                                        <p:tgtEl>
                                          <p:spTgt spid="24"/>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fade">
                                      <p:cBhvr>
                                        <p:cTn id="34" dur="1000"/>
                                        <p:tgtEl>
                                          <p:spTgt spid="32"/>
                                        </p:tgtEl>
                                      </p:cBhvr>
                                    </p:animEffect>
                                    <p:anim calcmode="lin" valueType="num">
                                      <p:cBhvr>
                                        <p:cTn id="35" dur="1000" fill="hold"/>
                                        <p:tgtEl>
                                          <p:spTgt spid="32"/>
                                        </p:tgtEl>
                                        <p:attrNameLst>
                                          <p:attrName>ppt_x</p:attrName>
                                        </p:attrNameLst>
                                      </p:cBhvr>
                                      <p:tavLst>
                                        <p:tav tm="0">
                                          <p:val>
                                            <p:strVal val="#ppt_x"/>
                                          </p:val>
                                        </p:tav>
                                        <p:tav tm="100000">
                                          <p:val>
                                            <p:strVal val="#ppt_x"/>
                                          </p:val>
                                        </p:tav>
                                      </p:tavLst>
                                    </p:anim>
                                    <p:anim calcmode="lin" valueType="num">
                                      <p:cBhvr>
                                        <p:cTn id="36" dur="1000" fill="hold"/>
                                        <p:tgtEl>
                                          <p:spTgt spid="32"/>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1000"/>
                                        <p:tgtEl>
                                          <p:spTgt spid="31"/>
                                        </p:tgtEl>
                                      </p:cBhvr>
                                    </p:animEffect>
                                    <p:anim calcmode="lin" valueType="num">
                                      <p:cBhvr>
                                        <p:cTn id="40" dur="1000" fill="hold"/>
                                        <p:tgtEl>
                                          <p:spTgt spid="31"/>
                                        </p:tgtEl>
                                        <p:attrNameLst>
                                          <p:attrName>ppt_x</p:attrName>
                                        </p:attrNameLst>
                                      </p:cBhvr>
                                      <p:tavLst>
                                        <p:tav tm="0">
                                          <p:val>
                                            <p:strVal val="#ppt_x"/>
                                          </p:val>
                                        </p:tav>
                                        <p:tav tm="100000">
                                          <p:val>
                                            <p:strVal val="#ppt_x"/>
                                          </p:val>
                                        </p:tav>
                                      </p:tavLst>
                                    </p:anim>
                                    <p:anim calcmode="lin" valueType="num">
                                      <p:cBhvr>
                                        <p:cTn id="41" dur="1000" fill="hold"/>
                                        <p:tgtEl>
                                          <p:spTgt spid="31"/>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50"/>
                                        </p:tgtEl>
                                        <p:attrNameLst>
                                          <p:attrName>style.visibility</p:attrName>
                                        </p:attrNameLst>
                                      </p:cBhvr>
                                      <p:to>
                                        <p:strVal val="visible"/>
                                      </p:to>
                                    </p:set>
                                    <p:animEffect transition="in" filter="fade">
                                      <p:cBhvr>
                                        <p:cTn id="44" dur="1000"/>
                                        <p:tgtEl>
                                          <p:spTgt spid="50"/>
                                        </p:tgtEl>
                                      </p:cBhvr>
                                    </p:animEffect>
                                    <p:anim calcmode="lin" valueType="num">
                                      <p:cBhvr>
                                        <p:cTn id="45" dur="1000" fill="hold"/>
                                        <p:tgtEl>
                                          <p:spTgt spid="50"/>
                                        </p:tgtEl>
                                        <p:attrNameLst>
                                          <p:attrName>ppt_x</p:attrName>
                                        </p:attrNameLst>
                                      </p:cBhvr>
                                      <p:tavLst>
                                        <p:tav tm="0">
                                          <p:val>
                                            <p:strVal val="#ppt_x"/>
                                          </p:val>
                                        </p:tav>
                                        <p:tav tm="100000">
                                          <p:val>
                                            <p:strVal val="#ppt_x"/>
                                          </p:val>
                                        </p:tav>
                                      </p:tavLst>
                                    </p:anim>
                                    <p:anim calcmode="lin" valueType="num">
                                      <p:cBhvr>
                                        <p:cTn id="46"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51"/>
                                        </p:tgtEl>
                                        <p:attrNameLst>
                                          <p:attrName>style.visibility</p:attrName>
                                        </p:attrNameLst>
                                      </p:cBhvr>
                                      <p:to>
                                        <p:strVal val="visible"/>
                                      </p:to>
                                    </p:set>
                                    <p:animEffect transition="in" filter="fade">
                                      <p:cBhvr>
                                        <p:cTn id="51" dur="1000"/>
                                        <p:tgtEl>
                                          <p:spTgt spid="51"/>
                                        </p:tgtEl>
                                      </p:cBhvr>
                                    </p:animEffect>
                                    <p:anim calcmode="lin" valueType="num">
                                      <p:cBhvr>
                                        <p:cTn id="52" dur="1000" fill="hold"/>
                                        <p:tgtEl>
                                          <p:spTgt spid="51"/>
                                        </p:tgtEl>
                                        <p:attrNameLst>
                                          <p:attrName>ppt_x</p:attrName>
                                        </p:attrNameLst>
                                      </p:cBhvr>
                                      <p:tavLst>
                                        <p:tav tm="0">
                                          <p:val>
                                            <p:strVal val="#ppt_x"/>
                                          </p:val>
                                        </p:tav>
                                        <p:tav tm="100000">
                                          <p:val>
                                            <p:strVal val="#ppt_x"/>
                                          </p:val>
                                        </p:tav>
                                      </p:tavLst>
                                    </p:anim>
                                    <p:anim calcmode="lin" valueType="num">
                                      <p:cBhvr>
                                        <p:cTn id="53" dur="1000" fill="hold"/>
                                        <p:tgtEl>
                                          <p:spTgt spid="5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52"/>
                                        </p:tgtEl>
                                        <p:attrNameLst>
                                          <p:attrName>style.visibility</p:attrName>
                                        </p:attrNameLst>
                                      </p:cBhvr>
                                      <p:to>
                                        <p:strVal val="visible"/>
                                      </p:to>
                                    </p:set>
                                    <p:animEffect transition="in" filter="fade">
                                      <p:cBhvr>
                                        <p:cTn id="56" dur="1000"/>
                                        <p:tgtEl>
                                          <p:spTgt spid="52"/>
                                        </p:tgtEl>
                                      </p:cBhvr>
                                    </p:animEffect>
                                    <p:anim calcmode="lin" valueType="num">
                                      <p:cBhvr>
                                        <p:cTn id="57" dur="1000" fill="hold"/>
                                        <p:tgtEl>
                                          <p:spTgt spid="52"/>
                                        </p:tgtEl>
                                        <p:attrNameLst>
                                          <p:attrName>ppt_x</p:attrName>
                                        </p:attrNameLst>
                                      </p:cBhvr>
                                      <p:tavLst>
                                        <p:tav tm="0">
                                          <p:val>
                                            <p:strVal val="#ppt_x"/>
                                          </p:val>
                                        </p:tav>
                                        <p:tav tm="100000">
                                          <p:val>
                                            <p:strVal val="#ppt_x"/>
                                          </p:val>
                                        </p:tav>
                                      </p:tavLst>
                                    </p:anim>
                                    <p:anim calcmode="lin" valueType="num">
                                      <p:cBhvr>
                                        <p:cTn id="58" dur="1000" fill="hold"/>
                                        <p:tgtEl>
                                          <p:spTgt spid="52"/>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fade">
                                      <p:cBhvr>
                                        <p:cTn id="61" dur="1000"/>
                                        <p:tgtEl>
                                          <p:spTgt spid="53"/>
                                        </p:tgtEl>
                                      </p:cBhvr>
                                    </p:animEffect>
                                    <p:anim calcmode="lin" valueType="num">
                                      <p:cBhvr>
                                        <p:cTn id="62" dur="1000" fill="hold"/>
                                        <p:tgtEl>
                                          <p:spTgt spid="53"/>
                                        </p:tgtEl>
                                        <p:attrNameLst>
                                          <p:attrName>ppt_x</p:attrName>
                                        </p:attrNameLst>
                                      </p:cBhvr>
                                      <p:tavLst>
                                        <p:tav tm="0">
                                          <p:val>
                                            <p:strVal val="#ppt_x"/>
                                          </p:val>
                                        </p:tav>
                                        <p:tav tm="100000">
                                          <p:val>
                                            <p:strVal val="#ppt_x"/>
                                          </p:val>
                                        </p:tav>
                                      </p:tavLst>
                                    </p:anim>
                                    <p:anim calcmode="lin" valueType="num">
                                      <p:cBhvr>
                                        <p:cTn id="63" dur="1000" fill="hold"/>
                                        <p:tgtEl>
                                          <p:spTgt spid="53"/>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54"/>
                                        </p:tgtEl>
                                        <p:attrNameLst>
                                          <p:attrName>style.visibility</p:attrName>
                                        </p:attrNameLst>
                                      </p:cBhvr>
                                      <p:to>
                                        <p:strVal val="visible"/>
                                      </p:to>
                                    </p:set>
                                    <p:animEffect transition="in" filter="fade">
                                      <p:cBhvr>
                                        <p:cTn id="66" dur="1000"/>
                                        <p:tgtEl>
                                          <p:spTgt spid="54"/>
                                        </p:tgtEl>
                                      </p:cBhvr>
                                    </p:animEffect>
                                    <p:anim calcmode="lin" valueType="num">
                                      <p:cBhvr>
                                        <p:cTn id="67" dur="1000" fill="hold"/>
                                        <p:tgtEl>
                                          <p:spTgt spid="54"/>
                                        </p:tgtEl>
                                        <p:attrNameLst>
                                          <p:attrName>ppt_x</p:attrName>
                                        </p:attrNameLst>
                                      </p:cBhvr>
                                      <p:tavLst>
                                        <p:tav tm="0">
                                          <p:val>
                                            <p:strVal val="#ppt_x"/>
                                          </p:val>
                                        </p:tav>
                                        <p:tav tm="100000">
                                          <p:val>
                                            <p:strVal val="#ppt_x"/>
                                          </p:val>
                                        </p:tav>
                                      </p:tavLst>
                                    </p:anim>
                                    <p:anim calcmode="lin" valueType="num">
                                      <p:cBhvr>
                                        <p:cTn id="68" dur="1000" fill="hold"/>
                                        <p:tgtEl>
                                          <p:spTgt spid="54"/>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38"/>
                                        </p:tgtEl>
                                        <p:attrNameLst>
                                          <p:attrName>style.visibility</p:attrName>
                                        </p:attrNameLst>
                                      </p:cBhvr>
                                      <p:to>
                                        <p:strVal val="visible"/>
                                      </p:to>
                                    </p:set>
                                    <p:animEffect transition="in" filter="fade">
                                      <p:cBhvr>
                                        <p:cTn id="71" dur="1000"/>
                                        <p:tgtEl>
                                          <p:spTgt spid="38"/>
                                        </p:tgtEl>
                                      </p:cBhvr>
                                    </p:animEffect>
                                    <p:anim calcmode="lin" valueType="num">
                                      <p:cBhvr>
                                        <p:cTn id="72" dur="1000" fill="hold"/>
                                        <p:tgtEl>
                                          <p:spTgt spid="38"/>
                                        </p:tgtEl>
                                        <p:attrNameLst>
                                          <p:attrName>ppt_x</p:attrName>
                                        </p:attrNameLst>
                                      </p:cBhvr>
                                      <p:tavLst>
                                        <p:tav tm="0">
                                          <p:val>
                                            <p:strVal val="#ppt_x"/>
                                          </p:val>
                                        </p:tav>
                                        <p:tav tm="100000">
                                          <p:val>
                                            <p:strVal val="#ppt_x"/>
                                          </p:val>
                                        </p:tav>
                                      </p:tavLst>
                                    </p:anim>
                                    <p:anim calcmode="lin" valueType="num">
                                      <p:cBhvr>
                                        <p:cTn id="73" dur="1000" fill="hold"/>
                                        <p:tgtEl>
                                          <p:spTgt spid="38"/>
                                        </p:tgtEl>
                                        <p:attrNameLst>
                                          <p:attrName>ppt_y</p:attrName>
                                        </p:attrNameLst>
                                      </p:cBhvr>
                                      <p:tavLst>
                                        <p:tav tm="0">
                                          <p:val>
                                            <p:strVal val="#ppt_y+.1"/>
                                          </p:val>
                                        </p:tav>
                                        <p:tav tm="100000">
                                          <p:val>
                                            <p:strVal val="#ppt_y"/>
                                          </p:val>
                                        </p:tav>
                                      </p:tavLst>
                                    </p:anim>
                                  </p:childTnLst>
                                </p:cTn>
                              </p:par>
                              <p:par>
                                <p:cTn id="74" presetID="42" presetClass="entr" presetSubtype="0" fill="hold" nodeType="withEffect">
                                  <p:stCondLst>
                                    <p:cond delay="0"/>
                                  </p:stCondLst>
                                  <p:childTnLst>
                                    <p:set>
                                      <p:cBhvr>
                                        <p:cTn id="75" dur="1" fill="hold">
                                          <p:stCondLst>
                                            <p:cond delay="0"/>
                                          </p:stCondLst>
                                        </p:cTn>
                                        <p:tgtEl>
                                          <p:spTgt spid="55"/>
                                        </p:tgtEl>
                                        <p:attrNameLst>
                                          <p:attrName>style.visibility</p:attrName>
                                        </p:attrNameLst>
                                      </p:cBhvr>
                                      <p:to>
                                        <p:strVal val="visible"/>
                                      </p:to>
                                    </p:set>
                                    <p:animEffect transition="in" filter="fade">
                                      <p:cBhvr>
                                        <p:cTn id="76" dur="1000"/>
                                        <p:tgtEl>
                                          <p:spTgt spid="55"/>
                                        </p:tgtEl>
                                      </p:cBhvr>
                                    </p:animEffect>
                                    <p:anim calcmode="lin" valueType="num">
                                      <p:cBhvr>
                                        <p:cTn id="77" dur="1000" fill="hold"/>
                                        <p:tgtEl>
                                          <p:spTgt spid="55"/>
                                        </p:tgtEl>
                                        <p:attrNameLst>
                                          <p:attrName>ppt_x</p:attrName>
                                        </p:attrNameLst>
                                      </p:cBhvr>
                                      <p:tavLst>
                                        <p:tav tm="0">
                                          <p:val>
                                            <p:strVal val="#ppt_x"/>
                                          </p:val>
                                        </p:tav>
                                        <p:tav tm="100000">
                                          <p:val>
                                            <p:strVal val="#ppt_x"/>
                                          </p:val>
                                        </p:tav>
                                      </p:tavLst>
                                    </p:anim>
                                    <p:anim calcmode="lin" valueType="num">
                                      <p:cBhvr>
                                        <p:cTn id="78"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24" grpId="0"/>
      <p:bldP spid="52" grpId="0"/>
      <p:bldP spid="5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398" dirty="0"/>
              <a:t>“Wouldn’t this cause dependency on page </a:t>
            </a:r>
            <a:r>
              <a:rPr lang="en-US" sz="5398" dirty="0" err="1"/>
              <a:t>dom</a:t>
            </a:r>
            <a:r>
              <a:rPr lang="en-US" sz="5398" dirty="0"/>
              <a:t> structure, so any change can break it?”</a:t>
            </a:r>
            <a:endParaRPr lang="en-GB" sz="5398" dirty="0"/>
          </a:p>
        </p:txBody>
      </p:sp>
      <p:sp>
        <p:nvSpPr>
          <p:cNvPr id="4" name="TextBox 3"/>
          <p:cNvSpPr txBox="1"/>
          <p:nvPr/>
        </p:nvSpPr>
        <p:spPr>
          <a:xfrm>
            <a:off x="4526217" y="4925072"/>
            <a:ext cx="7141911" cy="1323439"/>
          </a:xfrm>
          <a:prstGeom prst="rect">
            <a:avLst/>
          </a:prstGeom>
          <a:noFill/>
        </p:spPr>
        <p:txBody>
          <a:bodyPr wrap="square" rtlCol="0">
            <a:spAutoFit/>
          </a:bodyPr>
          <a:lstStyle/>
          <a:p>
            <a:r>
              <a:rPr lang="en-US" sz="2000" dirty="0">
                <a:latin typeface="Segoe UI" panose="020B0502040204020203" pitchFamily="34" charset="0"/>
                <a:cs typeface="Segoe UI" panose="020B0502040204020203" pitchFamily="34" charset="0"/>
              </a:rPr>
              <a:t>Similarly as element changes in the pages can break custom CSS, they could break JS embedding. You should use one JS embedding file cross all sites for easier fix if changes are happening. This should not however happen frequently.</a:t>
            </a:r>
            <a:endParaRPr lang="en-GB" sz="2000" dirty="0">
              <a:latin typeface="Segoe UI" panose="020B0502040204020203" pitchFamily="34" charset="0"/>
              <a:cs typeface="Segoe UI" panose="020B0502040204020203" pitchFamily="34" charset="0"/>
            </a:endParaRPr>
          </a:p>
        </p:txBody>
      </p:sp>
      <p:sp>
        <p:nvSpPr>
          <p:cNvPr id="5" name="TextBox 4"/>
          <p:cNvSpPr txBox="1"/>
          <p:nvPr/>
        </p:nvSpPr>
        <p:spPr>
          <a:xfrm>
            <a:off x="4414455" y="3660886"/>
            <a:ext cx="1778307" cy="1446102"/>
          </a:xfrm>
          <a:prstGeom prst="rect">
            <a:avLst/>
          </a:prstGeom>
          <a:noFill/>
        </p:spPr>
        <p:txBody>
          <a:bodyPr wrap="none" rtlCol="0">
            <a:spAutoFit/>
          </a:bodyPr>
          <a:lstStyle/>
          <a:p>
            <a:r>
              <a:rPr lang="en-US" sz="8797" dirty="0">
                <a:latin typeface="Segoe UI" panose="020B0502040204020203" pitchFamily="34" charset="0"/>
                <a:cs typeface="Segoe UI" panose="020B0502040204020203" pitchFamily="34" charset="0"/>
              </a:rPr>
              <a:t>Yes</a:t>
            </a:r>
            <a:endParaRPr lang="en-GB" sz="8797"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3212858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Straight Arrow Connector 30"/>
          <p:cNvCxnSpPr/>
          <p:nvPr/>
        </p:nvCxnSpPr>
        <p:spPr>
          <a:xfrm flipV="1">
            <a:off x="3894408" y="1657351"/>
            <a:ext cx="1084651" cy="4733924"/>
          </a:xfrm>
          <a:prstGeom prst="straightConnector1">
            <a:avLst/>
          </a:prstGeom>
          <a:ln w="53975">
            <a:solidFill>
              <a:schemeClr val="bg2"/>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37" name="Group 36"/>
          <p:cNvGrpSpPr/>
          <p:nvPr/>
        </p:nvGrpSpPr>
        <p:grpSpPr>
          <a:xfrm>
            <a:off x="5640766" y="2111228"/>
            <a:ext cx="2111349" cy="1586472"/>
            <a:chOff x="7366822" y="3128075"/>
            <a:chExt cx="2111349" cy="1586472"/>
          </a:xfrm>
        </p:grpSpPr>
        <p:sp>
          <p:nvSpPr>
            <p:cNvPr id="43" name="Arc 42"/>
            <p:cNvSpPr/>
            <p:nvPr/>
          </p:nvSpPr>
          <p:spPr>
            <a:xfrm rot="8195881">
              <a:off x="7366822" y="3625036"/>
              <a:ext cx="575254" cy="1089511"/>
            </a:xfrm>
            <a:prstGeom prst="arc">
              <a:avLst>
                <a:gd name="adj1" fmla="val 2097834"/>
                <a:gd name="adj2" fmla="val 366333"/>
              </a:avLst>
            </a:prstGeom>
            <a:ln w="57150">
              <a:solidFill>
                <a:schemeClr val="tx1">
                  <a:lumMod val="75000"/>
                  <a:lumOff val="25000"/>
                  <a:alpha val="80000"/>
                </a:schemeClr>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77"/>
            </a:p>
          </p:txBody>
        </p:sp>
        <p:grpSp>
          <p:nvGrpSpPr>
            <p:cNvPr id="25" name="Group 24"/>
            <p:cNvGrpSpPr/>
            <p:nvPr/>
          </p:nvGrpSpPr>
          <p:grpSpPr>
            <a:xfrm>
              <a:off x="7482976" y="3128075"/>
              <a:ext cx="1995195" cy="1307309"/>
              <a:chOff x="4395610" y="3071229"/>
              <a:chExt cx="1995195" cy="1307309"/>
            </a:xfrm>
          </p:grpSpPr>
          <p:sp>
            <p:nvSpPr>
              <p:cNvPr id="26" name="Rectangle 25"/>
              <p:cNvSpPr/>
              <p:nvPr/>
            </p:nvSpPr>
            <p:spPr bwMode="auto">
              <a:xfrm>
                <a:off x="4395610" y="3071229"/>
                <a:ext cx="1784947" cy="111862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Apps</a:t>
                </a:r>
              </a:p>
            </p:txBody>
          </p:sp>
          <p:pic>
            <p:nvPicPr>
              <p:cNvPr id="27" name="Picture 26"/>
              <p:cNvPicPr>
                <a:picLocks noChangeAspect="1"/>
              </p:cNvPicPr>
              <p:nvPr/>
            </p:nvPicPr>
            <p:blipFill>
              <a:blip r:embed="rId2"/>
              <a:stretch>
                <a:fillRect/>
              </a:stretch>
            </p:blipFill>
            <p:spPr>
              <a:xfrm>
                <a:off x="5246592" y="3476941"/>
                <a:ext cx="529349" cy="417312"/>
              </a:xfrm>
              <a:prstGeom prst="rect">
                <a:avLst/>
              </a:prstGeom>
            </p:spPr>
          </p:pic>
          <p:pic>
            <p:nvPicPr>
              <p:cNvPr id="28" name="Picture 27"/>
              <p:cNvPicPr>
                <a:picLocks noChangeAspect="1"/>
              </p:cNvPicPr>
              <p:nvPr/>
            </p:nvPicPr>
            <p:blipFill>
              <a:blip r:embed="rId2"/>
              <a:stretch>
                <a:fillRect/>
              </a:stretch>
            </p:blipFill>
            <p:spPr>
              <a:xfrm>
                <a:off x="5581574" y="3585493"/>
                <a:ext cx="556200" cy="438480"/>
              </a:xfrm>
              <a:prstGeom prst="rect">
                <a:avLst/>
              </a:prstGeom>
            </p:spPr>
          </p:pic>
          <p:pic>
            <p:nvPicPr>
              <p:cNvPr id="29" name="Picture 28"/>
              <p:cNvPicPr>
                <a:picLocks noChangeAspect="1"/>
              </p:cNvPicPr>
              <p:nvPr/>
            </p:nvPicPr>
            <p:blipFill>
              <a:blip r:embed="rId3"/>
              <a:stretch>
                <a:fillRect/>
              </a:stretch>
            </p:blipFill>
            <p:spPr>
              <a:xfrm>
                <a:off x="5970309" y="3700199"/>
                <a:ext cx="420496" cy="432326"/>
              </a:xfrm>
              <a:prstGeom prst="rect">
                <a:avLst/>
              </a:prstGeom>
            </p:spPr>
          </p:pic>
          <p:pic>
            <p:nvPicPr>
              <p:cNvPr id="30" name="Picture 29"/>
              <p:cNvPicPr>
                <a:picLocks noChangeAspect="1"/>
              </p:cNvPicPr>
              <p:nvPr/>
            </p:nvPicPr>
            <p:blipFill>
              <a:blip r:embed="rId4"/>
              <a:stretch>
                <a:fillRect/>
              </a:stretch>
            </p:blipFill>
            <p:spPr>
              <a:xfrm>
                <a:off x="4893565" y="3772769"/>
                <a:ext cx="688009" cy="605769"/>
              </a:xfrm>
              <a:prstGeom prst="rect">
                <a:avLst/>
              </a:prstGeom>
            </p:spPr>
          </p:pic>
        </p:grpSp>
      </p:grpSp>
      <p:grpSp>
        <p:nvGrpSpPr>
          <p:cNvPr id="9" name="Group 8"/>
          <p:cNvGrpSpPr/>
          <p:nvPr/>
        </p:nvGrpSpPr>
        <p:grpSpPr>
          <a:xfrm>
            <a:off x="891361" y="1741862"/>
            <a:ext cx="1883646" cy="1857358"/>
            <a:chOff x="4383758" y="2311697"/>
            <a:chExt cx="2516893" cy="2481768"/>
          </a:xfrm>
        </p:grpSpPr>
        <p:sp>
          <p:nvSpPr>
            <p:cNvPr id="11" name="Rectangle 10"/>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SharePoint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Service</a:t>
              </a:r>
            </a:p>
          </p:txBody>
        </p:sp>
        <p:grpSp>
          <p:nvGrpSpPr>
            <p:cNvPr id="12" name="Group 11"/>
            <p:cNvGrpSpPr/>
            <p:nvPr/>
          </p:nvGrpSpPr>
          <p:grpSpPr>
            <a:xfrm>
              <a:off x="5421611" y="2886866"/>
              <a:ext cx="1479040" cy="1043909"/>
              <a:chOff x="4557447" y="1721445"/>
              <a:chExt cx="1479040" cy="1043909"/>
            </a:xfrm>
          </p:grpSpPr>
          <p:pic>
            <p:nvPicPr>
              <p:cNvPr id="20" name="Picture 19"/>
              <p:cNvPicPr>
                <a:picLocks noChangeAspect="1"/>
              </p:cNvPicPr>
              <p:nvPr/>
            </p:nvPicPr>
            <p:blipFill>
              <a:blip r:embed="rId5"/>
              <a:stretch>
                <a:fillRect/>
              </a:stretch>
            </p:blipFill>
            <p:spPr>
              <a:xfrm>
                <a:off x="4557447" y="1902539"/>
                <a:ext cx="477423" cy="839046"/>
              </a:xfrm>
              <a:prstGeom prst="rect">
                <a:avLst/>
              </a:prstGeom>
            </p:spPr>
          </p:pic>
          <p:pic>
            <p:nvPicPr>
              <p:cNvPr id="21" name="Picture 20"/>
              <p:cNvPicPr>
                <a:picLocks noChangeAspect="1"/>
              </p:cNvPicPr>
              <p:nvPr/>
            </p:nvPicPr>
            <p:blipFill>
              <a:blip r:embed="rId5"/>
              <a:stretch>
                <a:fillRect/>
              </a:stretch>
            </p:blipFill>
            <p:spPr>
              <a:xfrm>
                <a:off x="4869643" y="1721445"/>
                <a:ext cx="477423" cy="839046"/>
              </a:xfrm>
              <a:prstGeom prst="rect">
                <a:avLst/>
              </a:prstGeom>
            </p:spPr>
          </p:pic>
          <p:pic>
            <p:nvPicPr>
              <p:cNvPr id="22" name="Picture 21"/>
              <p:cNvPicPr>
                <a:picLocks noChangeAspect="1"/>
              </p:cNvPicPr>
              <p:nvPr/>
            </p:nvPicPr>
            <p:blipFill>
              <a:blip r:embed="rId6"/>
              <a:stretch>
                <a:fillRect/>
              </a:stretch>
            </p:blipFill>
            <p:spPr>
              <a:xfrm>
                <a:off x="5153580" y="1902539"/>
                <a:ext cx="882907" cy="862815"/>
              </a:xfrm>
              <a:prstGeom prst="rect">
                <a:avLst/>
              </a:prstGeom>
            </p:spPr>
          </p:pic>
        </p:grpSp>
        <p:grpSp>
          <p:nvGrpSpPr>
            <p:cNvPr id="13" name="Group 12"/>
            <p:cNvGrpSpPr/>
            <p:nvPr/>
          </p:nvGrpSpPr>
          <p:grpSpPr>
            <a:xfrm>
              <a:off x="4880542" y="3820782"/>
              <a:ext cx="944427" cy="972683"/>
              <a:chOff x="3981885" y="2834055"/>
              <a:chExt cx="944427" cy="972683"/>
            </a:xfrm>
          </p:grpSpPr>
          <p:pic>
            <p:nvPicPr>
              <p:cNvPr id="17" name="Picture 16"/>
              <p:cNvPicPr>
                <a:picLocks noChangeAspect="1"/>
              </p:cNvPicPr>
              <p:nvPr/>
            </p:nvPicPr>
            <p:blipFill>
              <a:blip r:embed="rId5"/>
              <a:stretch>
                <a:fillRect/>
              </a:stretch>
            </p:blipFill>
            <p:spPr>
              <a:xfrm>
                <a:off x="3981885" y="2967692"/>
                <a:ext cx="477423" cy="839046"/>
              </a:xfrm>
              <a:prstGeom prst="rect">
                <a:avLst/>
              </a:prstGeom>
            </p:spPr>
          </p:pic>
          <p:pic>
            <p:nvPicPr>
              <p:cNvPr id="18" name="Picture 17"/>
              <p:cNvPicPr>
                <a:picLocks noChangeAspect="1"/>
              </p:cNvPicPr>
              <p:nvPr/>
            </p:nvPicPr>
            <p:blipFill>
              <a:blip r:embed="rId5"/>
              <a:stretch>
                <a:fillRect/>
              </a:stretch>
            </p:blipFill>
            <p:spPr>
              <a:xfrm>
                <a:off x="4269036" y="2834055"/>
                <a:ext cx="477423" cy="839046"/>
              </a:xfrm>
              <a:prstGeom prst="rect">
                <a:avLst/>
              </a:prstGeom>
            </p:spPr>
          </p:pic>
          <p:pic>
            <p:nvPicPr>
              <p:cNvPr id="19" name="Picture 18"/>
              <p:cNvPicPr>
                <a:picLocks noChangeAspect="1"/>
              </p:cNvPicPr>
              <p:nvPr/>
            </p:nvPicPr>
            <p:blipFill>
              <a:blip r:embed="rId7"/>
              <a:stretch>
                <a:fillRect/>
              </a:stretch>
            </p:blipFill>
            <p:spPr>
              <a:xfrm>
                <a:off x="4480085" y="3260431"/>
                <a:ext cx="446227" cy="456212"/>
              </a:xfrm>
              <a:prstGeom prst="rect">
                <a:avLst/>
              </a:prstGeom>
            </p:spPr>
          </p:pic>
        </p:grpSp>
        <p:grpSp>
          <p:nvGrpSpPr>
            <p:cNvPr id="14" name="Group 13"/>
            <p:cNvGrpSpPr/>
            <p:nvPr/>
          </p:nvGrpSpPr>
          <p:grpSpPr>
            <a:xfrm>
              <a:off x="4383758" y="2988031"/>
              <a:ext cx="968998" cy="971748"/>
              <a:chOff x="3601101" y="2714202"/>
              <a:chExt cx="968998" cy="971748"/>
            </a:xfrm>
          </p:grpSpPr>
          <p:pic>
            <p:nvPicPr>
              <p:cNvPr id="15" name="Picture 14"/>
              <p:cNvPicPr>
                <a:picLocks noChangeAspect="1"/>
              </p:cNvPicPr>
              <p:nvPr/>
            </p:nvPicPr>
            <p:blipFill>
              <a:blip r:embed="rId5"/>
              <a:stretch>
                <a:fillRect/>
              </a:stretch>
            </p:blipFill>
            <p:spPr>
              <a:xfrm>
                <a:off x="3601101" y="2846904"/>
                <a:ext cx="477423" cy="839046"/>
              </a:xfrm>
              <a:prstGeom prst="rect">
                <a:avLst/>
              </a:prstGeom>
            </p:spPr>
          </p:pic>
          <p:pic>
            <p:nvPicPr>
              <p:cNvPr id="16" name="Picture 15"/>
              <p:cNvPicPr>
                <a:picLocks noChangeAspect="1"/>
              </p:cNvPicPr>
              <p:nvPr/>
            </p:nvPicPr>
            <p:blipFill>
              <a:blip r:embed="rId8"/>
              <a:stretch>
                <a:fillRect/>
              </a:stretch>
            </p:blipFill>
            <p:spPr>
              <a:xfrm>
                <a:off x="3875612" y="2714202"/>
                <a:ext cx="694487" cy="898458"/>
              </a:xfrm>
              <a:prstGeom prst="rect">
                <a:avLst/>
              </a:prstGeom>
            </p:spPr>
          </p:pic>
        </p:grpSp>
      </p:grpSp>
      <p:cxnSp>
        <p:nvCxnSpPr>
          <p:cNvPr id="40" name="Straight Connector 39"/>
          <p:cNvCxnSpPr/>
          <p:nvPr/>
        </p:nvCxnSpPr>
        <p:spPr>
          <a:xfrm flipH="1">
            <a:off x="7092289" y="2753609"/>
            <a:ext cx="1281122" cy="1338263"/>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41" name="TextBox 4"/>
          <p:cNvSpPr txBox="1"/>
          <p:nvPr/>
        </p:nvSpPr>
        <p:spPr>
          <a:xfrm>
            <a:off x="8140850" y="1897217"/>
            <a:ext cx="3223447" cy="919388"/>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Dynamically load the right script based on current status. Could be indicated from SP list, site property bag or by any other means. </a:t>
            </a:r>
            <a:endParaRPr lang="en-US" sz="1400" dirty="0">
              <a:solidFill>
                <a:schemeClr val="bg1"/>
              </a:solidFill>
            </a:endParaRPr>
          </a:p>
        </p:txBody>
      </p:sp>
      <p:sp>
        <p:nvSpPr>
          <p:cNvPr id="36" name="Title 35"/>
          <p:cNvSpPr>
            <a:spLocks noGrp="1"/>
          </p:cNvSpPr>
          <p:nvPr>
            <p:ph type="title"/>
          </p:nvPr>
        </p:nvSpPr>
        <p:spPr/>
        <p:txBody>
          <a:bodyPr/>
          <a:lstStyle/>
          <a:p>
            <a:r>
              <a:rPr lang="fi-FI" dirty="0"/>
              <a:t>JS proxy refresh model</a:t>
            </a:r>
            <a:endParaRPr lang="en-GB" dirty="0"/>
          </a:p>
        </p:txBody>
      </p:sp>
      <p:cxnSp>
        <p:nvCxnSpPr>
          <p:cNvPr id="51" name="Straight Arrow Connector 50"/>
          <p:cNvCxnSpPr>
            <a:endCxn id="39" idx="1"/>
          </p:cNvCxnSpPr>
          <p:nvPr/>
        </p:nvCxnSpPr>
        <p:spPr>
          <a:xfrm>
            <a:off x="2893499" y="3240198"/>
            <a:ext cx="3006219" cy="1069306"/>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52" name="TextBox 51"/>
          <p:cNvSpPr txBox="1"/>
          <p:nvPr/>
        </p:nvSpPr>
        <p:spPr>
          <a:xfrm rot="1119493">
            <a:off x="3895698" y="3835174"/>
            <a:ext cx="1158330" cy="215444"/>
          </a:xfrm>
          <a:prstGeom prst="rect">
            <a:avLst/>
          </a:prstGeom>
          <a:solidFill>
            <a:schemeClr val="bg1"/>
          </a:solidFill>
        </p:spPr>
        <p:txBody>
          <a:bodyPr wrap="none" lIns="0" tIns="0" rIns="0" bIns="0" rtlCol="0">
            <a:spAutoFit/>
          </a:bodyPr>
          <a:lstStyle/>
          <a:p>
            <a:r>
              <a:rPr lang="en-US" sz="1400" spc="-70" dirty="0">
                <a:gradFill>
                  <a:gsLst>
                    <a:gs pos="2917">
                      <a:schemeClr val="bg2"/>
                    </a:gs>
                    <a:gs pos="95000">
                      <a:schemeClr val="bg2"/>
                    </a:gs>
                  </a:gsLst>
                  <a:lin ang="5400000" scaled="0"/>
                </a:gradFill>
              </a:rPr>
              <a:t>&lt;&lt;Reference&gt;&gt;</a:t>
            </a:r>
          </a:p>
        </p:txBody>
      </p:sp>
      <p:cxnSp>
        <p:nvCxnSpPr>
          <p:cNvPr id="53" name="Straight Connector 52"/>
          <p:cNvCxnSpPr/>
          <p:nvPr/>
        </p:nvCxnSpPr>
        <p:spPr>
          <a:xfrm flipV="1">
            <a:off x="4717721" y="4193363"/>
            <a:ext cx="35171" cy="757732"/>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54" name="TextBox 4"/>
          <p:cNvSpPr txBox="1"/>
          <p:nvPr/>
        </p:nvSpPr>
        <p:spPr>
          <a:xfrm>
            <a:off x="1773043" y="4768061"/>
            <a:ext cx="3496763" cy="1350275"/>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Used JavaScript in the SharePoint site is referenced from some centralized location (root site collect, provider hosted app, CDN), but it does only works as a dynamic loading router and does not have have actual business code. </a:t>
            </a:r>
            <a:endParaRPr lang="en-US" sz="1400" dirty="0">
              <a:solidFill>
                <a:schemeClr val="bg1"/>
              </a:solidFill>
            </a:endParaRPr>
          </a:p>
        </p:txBody>
      </p:sp>
      <p:grpSp>
        <p:nvGrpSpPr>
          <p:cNvPr id="55" name="Group 54"/>
          <p:cNvGrpSpPr/>
          <p:nvPr/>
        </p:nvGrpSpPr>
        <p:grpSpPr>
          <a:xfrm>
            <a:off x="4992126" y="4010533"/>
            <a:ext cx="514401" cy="514401"/>
            <a:chOff x="492" y="17985"/>
            <a:chExt cx="524853" cy="524853"/>
          </a:xfrm>
        </p:grpSpPr>
        <p:sp>
          <p:nvSpPr>
            <p:cNvPr id="56" name="Oval 5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fi-FI" sz="2352" dirty="0"/>
                <a:t>1</a:t>
              </a:r>
              <a:endParaRPr lang="en-US" sz="2352" dirty="0"/>
            </a:p>
          </p:txBody>
        </p:sp>
      </p:grpSp>
      <p:pic>
        <p:nvPicPr>
          <p:cNvPr id="3" name="Picture 2"/>
          <p:cNvPicPr>
            <a:picLocks noChangeAspect="1"/>
          </p:cNvPicPr>
          <p:nvPr/>
        </p:nvPicPr>
        <p:blipFill rotWithShape="1">
          <a:blip r:embed="rId9"/>
          <a:srcRect r="69103"/>
          <a:stretch/>
        </p:blipFill>
        <p:spPr>
          <a:xfrm>
            <a:off x="2025321" y="3123584"/>
            <a:ext cx="1889970" cy="791215"/>
          </a:xfrm>
          <a:prstGeom prst="rect">
            <a:avLst/>
          </a:prstGeom>
        </p:spPr>
      </p:pic>
      <p:grpSp>
        <p:nvGrpSpPr>
          <p:cNvPr id="115" name="Group 114"/>
          <p:cNvGrpSpPr/>
          <p:nvPr/>
        </p:nvGrpSpPr>
        <p:grpSpPr>
          <a:xfrm>
            <a:off x="5663526" y="3964810"/>
            <a:ext cx="1150187" cy="1120248"/>
            <a:chOff x="5569069" y="3916965"/>
            <a:chExt cx="1150187" cy="1120248"/>
          </a:xfrm>
        </p:grpSpPr>
        <p:grpSp>
          <p:nvGrpSpPr>
            <p:cNvPr id="38" name="Group 37"/>
            <p:cNvGrpSpPr/>
            <p:nvPr/>
          </p:nvGrpSpPr>
          <p:grpSpPr>
            <a:xfrm>
              <a:off x="5805261" y="3916965"/>
              <a:ext cx="605872" cy="763139"/>
              <a:chOff x="8856725" y="2275112"/>
              <a:chExt cx="605872" cy="763139"/>
            </a:xfrm>
          </p:grpSpPr>
          <p:pic>
            <p:nvPicPr>
              <p:cNvPr id="39" name="Picture 38"/>
              <p:cNvPicPr>
                <a:picLocks noChangeAspect="1"/>
              </p:cNvPicPr>
              <p:nvPr/>
            </p:nvPicPr>
            <p:blipFill>
              <a:blip r:embed="rId10"/>
              <a:stretch>
                <a:fillRect/>
              </a:stretch>
            </p:blipFill>
            <p:spPr>
              <a:xfrm>
                <a:off x="8856725" y="2275112"/>
                <a:ext cx="527111" cy="689388"/>
              </a:xfrm>
              <a:prstGeom prst="rect">
                <a:avLst/>
              </a:prstGeom>
            </p:spPr>
          </p:pic>
          <p:pic>
            <p:nvPicPr>
              <p:cNvPr id="47" name="Picture 46"/>
              <p:cNvPicPr>
                <a:picLocks noChangeAspect="1"/>
              </p:cNvPicPr>
              <p:nvPr/>
            </p:nvPicPr>
            <p:blipFill>
              <a:blip r:embed="rId10"/>
              <a:stretch>
                <a:fillRect/>
              </a:stretch>
            </p:blipFill>
            <p:spPr>
              <a:xfrm>
                <a:off x="8935486" y="2348863"/>
                <a:ext cx="527111" cy="689388"/>
              </a:xfrm>
              <a:prstGeom prst="rect">
                <a:avLst/>
              </a:prstGeom>
            </p:spPr>
          </p:pic>
          <p:sp>
            <p:nvSpPr>
              <p:cNvPr id="48" name="Right Triangle 47"/>
              <p:cNvSpPr/>
              <p:nvPr/>
            </p:nvSpPr>
            <p:spPr bwMode="auto">
              <a:xfrm>
                <a:off x="8978857" y="2373272"/>
                <a:ext cx="440367" cy="626130"/>
              </a:xfrm>
              <a:prstGeom prst="rtTriangl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49" name="TextBox 48"/>
              <p:cNvSpPr txBox="1"/>
              <p:nvPr/>
            </p:nvSpPr>
            <p:spPr>
              <a:xfrm>
                <a:off x="9045472" y="2698546"/>
                <a:ext cx="153568" cy="307777"/>
              </a:xfrm>
              <a:prstGeom prst="rect">
                <a:avLst/>
              </a:prstGeom>
              <a:noFill/>
            </p:spPr>
            <p:txBody>
              <a:bodyPr wrap="none" lIns="0" tIns="0" rIns="0" bIns="0" rtlCol="0">
                <a:spAutoFit/>
              </a:bodyPr>
              <a:lstStyle/>
              <a:p>
                <a:r>
                  <a:rPr lang="fi-FI" sz="2000" spc="-70" dirty="0" err="1">
                    <a:solidFill>
                      <a:schemeClr val="bg1"/>
                    </a:solidFill>
                    <a:effectLst>
                      <a:outerShdw blurRad="50800" dist="38100" dir="2700000" algn="tl" rotWithShape="0">
                        <a:schemeClr val="tx2">
                          <a:alpha val="40000"/>
                        </a:schemeClr>
                      </a:outerShdw>
                    </a:effectLst>
                  </a:rPr>
                  <a:t>js</a:t>
                </a:r>
                <a:endParaRPr lang="en-US" sz="2000" spc="-70" dirty="0">
                  <a:solidFill>
                    <a:schemeClr val="bg1"/>
                  </a:solidFill>
                  <a:effectLst>
                    <a:outerShdw blurRad="50800" dist="38100" dir="2700000" algn="tl" rotWithShape="0">
                      <a:schemeClr val="tx2">
                        <a:alpha val="40000"/>
                      </a:schemeClr>
                    </a:outerShdw>
                  </a:effectLst>
                </a:endParaRPr>
              </a:p>
            </p:txBody>
          </p:sp>
        </p:grpSp>
        <p:sp>
          <p:nvSpPr>
            <p:cNvPr id="58" name="TextBox 57"/>
            <p:cNvSpPr txBox="1"/>
            <p:nvPr/>
          </p:nvSpPr>
          <p:spPr>
            <a:xfrm>
              <a:off x="5569069" y="4667881"/>
              <a:ext cx="1150187" cy="369332"/>
            </a:xfrm>
            <a:prstGeom prst="rect">
              <a:avLst/>
            </a:prstGeom>
            <a:noFill/>
          </p:spPr>
          <p:txBody>
            <a:bodyPr wrap="none" lIns="0" tIns="0" rIns="0" bIns="0" rtlCol="0">
              <a:spAutoFit/>
            </a:bodyPr>
            <a:lstStyle/>
            <a:p>
              <a:r>
                <a:rPr lang="fi-FI" sz="2400" spc="-70" dirty="0">
                  <a:gradFill>
                    <a:gsLst>
                      <a:gs pos="2917">
                        <a:schemeClr val="bg2"/>
                      </a:gs>
                      <a:gs pos="95000">
                        <a:schemeClr val="bg2"/>
                      </a:gs>
                    </a:gsLst>
                    <a:lin ang="5400000" scaled="0"/>
                  </a:gradFill>
                  <a:latin typeface="+mj-lt"/>
                </a:rPr>
                <a:t>”Proxy JS”</a:t>
              </a:r>
              <a:endParaRPr lang="en-GB" sz="2400" spc="-70" dirty="0">
                <a:gradFill>
                  <a:gsLst>
                    <a:gs pos="2917">
                      <a:schemeClr val="bg2"/>
                    </a:gs>
                    <a:gs pos="95000">
                      <a:schemeClr val="bg2"/>
                    </a:gs>
                  </a:gsLst>
                  <a:lin ang="5400000" scaled="0"/>
                </a:gradFill>
                <a:latin typeface="+mj-lt"/>
              </a:endParaRPr>
            </a:p>
          </p:txBody>
        </p:sp>
      </p:grpSp>
      <p:grpSp>
        <p:nvGrpSpPr>
          <p:cNvPr id="10" name="Group 9"/>
          <p:cNvGrpSpPr/>
          <p:nvPr/>
        </p:nvGrpSpPr>
        <p:grpSpPr>
          <a:xfrm>
            <a:off x="9285361" y="2988326"/>
            <a:ext cx="1178849" cy="1097179"/>
            <a:chOff x="8788545" y="2300833"/>
            <a:chExt cx="1178849" cy="1097179"/>
          </a:xfrm>
        </p:grpSpPr>
        <p:grpSp>
          <p:nvGrpSpPr>
            <p:cNvPr id="59" name="Group 58"/>
            <p:cNvGrpSpPr/>
            <p:nvPr/>
          </p:nvGrpSpPr>
          <p:grpSpPr>
            <a:xfrm>
              <a:off x="9035655" y="2300833"/>
              <a:ext cx="605872" cy="763139"/>
              <a:chOff x="8856725" y="2275112"/>
              <a:chExt cx="605872" cy="763139"/>
            </a:xfrm>
          </p:grpSpPr>
          <p:pic>
            <p:nvPicPr>
              <p:cNvPr id="60" name="Picture 59"/>
              <p:cNvPicPr>
                <a:picLocks noChangeAspect="1"/>
              </p:cNvPicPr>
              <p:nvPr/>
            </p:nvPicPr>
            <p:blipFill>
              <a:blip r:embed="rId10"/>
              <a:stretch>
                <a:fillRect/>
              </a:stretch>
            </p:blipFill>
            <p:spPr>
              <a:xfrm>
                <a:off x="8856725" y="2275112"/>
                <a:ext cx="527111" cy="689388"/>
              </a:xfrm>
              <a:prstGeom prst="rect">
                <a:avLst/>
              </a:prstGeom>
            </p:spPr>
          </p:pic>
          <p:pic>
            <p:nvPicPr>
              <p:cNvPr id="61" name="Picture 60"/>
              <p:cNvPicPr>
                <a:picLocks noChangeAspect="1"/>
              </p:cNvPicPr>
              <p:nvPr/>
            </p:nvPicPr>
            <p:blipFill>
              <a:blip r:embed="rId10"/>
              <a:stretch>
                <a:fillRect/>
              </a:stretch>
            </p:blipFill>
            <p:spPr>
              <a:xfrm>
                <a:off x="8935486" y="2348863"/>
                <a:ext cx="527111" cy="689388"/>
              </a:xfrm>
              <a:prstGeom prst="rect">
                <a:avLst/>
              </a:prstGeom>
            </p:spPr>
          </p:pic>
          <p:sp>
            <p:nvSpPr>
              <p:cNvPr id="62" name="Right Triangle 61"/>
              <p:cNvSpPr/>
              <p:nvPr/>
            </p:nvSpPr>
            <p:spPr bwMode="auto">
              <a:xfrm>
                <a:off x="8978857" y="2373272"/>
                <a:ext cx="440367" cy="626130"/>
              </a:xfrm>
              <a:prstGeom prst="rtTriangle">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63" name="TextBox 62"/>
              <p:cNvSpPr txBox="1"/>
              <p:nvPr/>
            </p:nvSpPr>
            <p:spPr>
              <a:xfrm>
                <a:off x="9045472" y="2698546"/>
                <a:ext cx="153568" cy="307777"/>
              </a:xfrm>
              <a:prstGeom prst="rect">
                <a:avLst/>
              </a:prstGeom>
              <a:noFill/>
            </p:spPr>
            <p:txBody>
              <a:bodyPr wrap="none" lIns="0" tIns="0" rIns="0" bIns="0" rtlCol="0">
                <a:spAutoFit/>
              </a:bodyPr>
              <a:lstStyle/>
              <a:p>
                <a:r>
                  <a:rPr lang="fi-FI" sz="2000" spc="-70" dirty="0" err="1">
                    <a:solidFill>
                      <a:schemeClr val="bg1"/>
                    </a:solidFill>
                    <a:effectLst>
                      <a:outerShdw blurRad="50800" dist="38100" dir="2700000" algn="tl" rotWithShape="0">
                        <a:schemeClr val="tx2">
                          <a:alpha val="40000"/>
                        </a:schemeClr>
                      </a:outerShdw>
                    </a:effectLst>
                  </a:rPr>
                  <a:t>js</a:t>
                </a:r>
                <a:endParaRPr lang="en-US" sz="2000" spc="-70" dirty="0">
                  <a:solidFill>
                    <a:schemeClr val="bg1"/>
                  </a:solidFill>
                  <a:effectLst>
                    <a:outerShdw blurRad="50800" dist="38100" dir="2700000" algn="tl" rotWithShape="0">
                      <a:schemeClr val="tx2">
                        <a:alpha val="40000"/>
                      </a:schemeClr>
                    </a:outerShdw>
                  </a:effectLst>
                </a:endParaRPr>
              </a:p>
            </p:txBody>
          </p:sp>
        </p:grpSp>
        <p:sp>
          <p:nvSpPr>
            <p:cNvPr id="64" name="TextBox 63"/>
            <p:cNvSpPr txBox="1"/>
            <p:nvPr/>
          </p:nvSpPr>
          <p:spPr>
            <a:xfrm>
              <a:off x="8788545" y="3028680"/>
              <a:ext cx="1178849" cy="369332"/>
            </a:xfrm>
            <a:prstGeom prst="rect">
              <a:avLst/>
            </a:prstGeom>
            <a:noFill/>
          </p:spPr>
          <p:txBody>
            <a:bodyPr wrap="none" lIns="0" tIns="0" rIns="0" bIns="0" rtlCol="0">
              <a:spAutoFit/>
            </a:bodyPr>
            <a:lstStyle/>
            <a:p>
              <a:r>
                <a:rPr lang="fi-FI" sz="2400" spc="-70" dirty="0">
                  <a:gradFill>
                    <a:gsLst>
                      <a:gs pos="2917">
                        <a:schemeClr val="bg2"/>
                      </a:gs>
                      <a:gs pos="95000">
                        <a:schemeClr val="bg2"/>
                      </a:gs>
                    </a:gsLst>
                    <a:lin ang="5400000" scaled="0"/>
                  </a:gradFill>
                  <a:latin typeface="+mj-lt"/>
                </a:rPr>
                <a:t>JS logic v1</a:t>
              </a:r>
              <a:endParaRPr lang="en-GB" sz="2400" spc="-70" dirty="0">
                <a:gradFill>
                  <a:gsLst>
                    <a:gs pos="2917">
                      <a:schemeClr val="bg2"/>
                    </a:gs>
                    <a:gs pos="95000">
                      <a:schemeClr val="bg2"/>
                    </a:gs>
                  </a:gsLst>
                  <a:lin ang="5400000" scaled="0"/>
                </a:gradFill>
                <a:latin typeface="+mj-lt"/>
              </a:endParaRPr>
            </a:p>
          </p:txBody>
        </p:sp>
      </p:grpSp>
      <p:grpSp>
        <p:nvGrpSpPr>
          <p:cNvPr id="71" name="Group 70"/>
          <p:cNvGrpSpPr/>
          <p:nvPr/>
        </p:nvGrpSpPr>
        <p:grpSpPr>
          <a:xfrm>
            <a:off x="9097332" y="4234871"/>
            <a:ext cx="1228541" cy="1107142"/>
            <a:chOff x="8763697" y="2300833"/>
            <a:chExt cx="1228541" cy="1107142"/>
          </a:xfrm>
        </p:grpSpPr>
        <p:grpSp>
          <p:nvGrpSpPr>
            <p:cNvPr id="72" name="Group 71"/>
            <p:cNvGrpSpPr/>
            <p:nvPr/>
          </p:nvGrpSpPr>
          <p:grpSpPr>
            <a:xfrm>
              <a:off x="9035655" y="2300833"/>
              <a:ext cx="605872" cy="763139"/>
              <a:chOff x="8856725" y="2275112"/>
              <a:chExt cx="605872" cy="763139"/>
            </a:xfrm>
          </p:grpSpPr>
          <p:pic>
            <p:nvPicPr>
              <p:cNvPr id="74" name="Picture 73"/>
              <p:cNvPicPr>
                <a:picLocks noChangeAspect="1"/>
              </p:cNvPicPr>
              <p:nvPr/>
            </p:nvPicPr>
            <p:blipFill>
              <a:blip r:embed="rId10"/>
              <a:stretch>
                <a:fillRect/>
              </a:stretch>
            </p:blipFill>
            <p:spPr>
              <a:xfrm>
                <a:off x="8856725" y="2275112"/>
                <a:ext cx="527111" cy="689388"/>
              </a:xfrm>
              <a:prstGeom prst="rect">
                <a:avLst/>
              </a:prstGeom>
            </p:spPr>
          </p:pic>
          <p:pic>
            <p:nvPicPr>
              <p:cNvPr id="75" name="Picture 74"/>
              <p:cNvPicPr>
                <a:picLocks noChangeAspect="1"/>
              </p:cNvPicPr>
              <p:nvPr/>
            </p:nvPicPr>
            <p:blipFill>
              <a:blip r:embed="rId10"/>
              <a:stretch>
                <a:fillRect/>
              </a:stretch>
            </p:blipFill>
            <p:spPr>
              <a:xfrm>
                <a:off x="8935486" y="2348863"/>
                <a:ext cx="527111" cy="689388"/>
              </a:xfrm>
              <a:prstGeom prst="rect">
                <a:avLst/>
              </a:prstGeom>
            </p:spPr>
          </p:pic>
          <p:sp>
            <p:nvSpPr>
              <p:cNvPr id="76" name="Right Triangle 75"/>
              <p:cNvSpPr/>
              <p:nvPr/>
            </p:nvSpPr>
            <p:spPr bwMode="auto">
              <a:xfrm>
                <a:off x="8978857" y="2373272"/>
                <a:ext cx="440367" cy="626130"/>
              </a:xfrm>
              <a:prstGeom prst="r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77" name="TextBox 76"/>
              <p:cNvSpPr txBox="1"/>
              <p:nvPr/>
            </p:nvSpPr>
            <p:spPr>
              <a:xfrm>
                <a:off x="9045472" y="2698546"/>
                <a:ext cx="153568" cy="307777"/>
              </a:xfrm>
              <a:prstGeom prst="rect">
                <a:avLst/>
              </a:prstGeom>
              <a:noFill/>
            </p:spPr>
            <p:txBody>
              <a:bodyPr wrap="none" lIns="0" tIns="0" rIns="0" bIns="0" rtlCol="0">
                <a:spAutoFit/>
              </a:bodyPr>
              <a:lstStyle/>
              <a:p>
                <a:r>
                  <a:rPr lang="fi-FI" sz="2000" spc="-70" dirty="0" err="1">
                    <a:solidFill>
                      <a:schemeClr val="bg1"/>
                    </a:solidFill>
                    <a:effectLst>
                      <a:outerShdw blurRad="50800" dist="38100" dir="2700000" algn="tl" rotWithShape="0">
                        <a:schemeClr val="tx2">
                          <a:alpha val="40000"/>
                        </a:schemeClr>
                      </a:outerShdw>
                    </a:effectLst>
                  </a:rPr>
                  <a:t>js</a:t>
                </a:r>
                <a:endParaRPr lang="en-US" sz="2000" spc="-70" dirty="0">
                  <a:solidFill>
                    <a:schemeClr val="bg1"/>
                  </a:solidFill>
                  <a:effectLst>
                    <a:outerShdw blurRad="50800" dist="38100" dir="2700000" algn="tl" rotWithShape="0">
                      <a:schemeClr val="tx2">
                        <a:alpha val="40000"/>
                      </a:schemeClr>
                    </a:outerShdw>
                  </a:effectLst>
                </a:endParaRPr>
              </a:p>
            </p:txBody>
          </p:sp>
        </p:grpSp>
        <p:sp>
          <p:nvSpPr>
            <p:cNvPr id="73" name="TextBox 72"/>
            <p:cNvSpPr txBox="1"/>
            <p:nvPr/>
          </p:nvSpPr>
          <p:spPr>
            <a:xfrm>
              <a:off x="8763697" y="3038643"/>
              <a:ext cx="1228541" cy="369332"/>
            </a:xfrm>
            <a:prstGeom prst="rect">
              <a:avLst/>
            </a:prstGeom>
            <a:noFill/>
          </p:spPr>
          <p:txBody>
            <a:bodyPr wrap="none" lIns="0" tIns="0" rIns="0" bIns="0" rtlCol="0">
              <a:spAutoFit/>
            </a:bodyPr>
            <a:lstStyle/>
            <a:p>
              <a:r>
                <a:rPr lang="fi-FI" sz="2400" spc="-70" dirty="0">
                  <a:gradFill>
                    <a:gsLst>
                      <a:gs pos="2917">
                        <a:schemeClr val="bg2"/>
                      </a:gs>
                      <a:gs pos="95000">
                        <a:schemeClr val="bg2"/>
                      </a:gs>
                    </a:gsLst>
                    <a:lin ang="5400000" scaled="0"/>
                  </a:gradFill>
                  <a:latin typeface="+mj-lt"/>
                </a:rPr>
                <a:t>JS logic v2</a:t>
              </a:r>
              <a:endParaRPr lang="en-GB" sz="2400" spc="-70" dirty="0">
                <a:gradFill>
                  <a:gsLst>
                    <a:gs pos="2917">
                      <a:schemeClr val="bg2"/>
                    </a:gs>
                    <a:gs pos="95000">
                      <a:schemeClr val="bg2"/>
                    </a:gs>
                  </a:gsLst>
                  <a:lin ang="5400000" scaled="0"/>
                </a:gradFill>
                <a:latin typeface="+mj-lt"/>
              </a:endParaRPr>
            </a:p>
          </p:txBody>
        </p:sp>
      </p:grpSp>
      <p:grpSp>
        <p:nvGrpSpPr>
          <p:cNvPr id="78" name="Group 77"/>
          <p:cNvGrpSpPr/>
          <p:nvPr/>
        </p:nvGrpSpPr>
        <p:grpSpPr>
          <a:xfrm>
            <a:off x="8786631" y="5474725"/>
            <a:ext cx="1228541" cy="1096630"/>
            <a:chOff x="8763698" y="2300833"/>
            <a:chExt cx="1228541" cy="1096630"/>
          </a:xfrm>
        </p:grpSpPr>
        <p:grpSp>
          <p:nvGrpSpPr>
            <p:cNvPr id="79" name="Group 78"/>
            <p:cNvGrpSpPr/>
            <p:nvPr/>
          </p:nvGrpSpPr>
          <p:grpSpPr>
            <a:xfrm>
              <a:off x="9035655" y="2300833"/>
              <a:ext cx="605872" cy="763139"/>
              <a:chOff x="8856725" y="2275112"/>
              <a:chExt cx="605872" cy="763139"/>
            </a:xfrm>
          </p:grpSpPr>
          <p:pic>
            <p:nvPicPr>
              <p:cNvPr id="81" name="Picture 80"/>
              <p:cNvPicPr>
                <a:picLocks noChangeAspect="1"/>
              </p:cNvPicPr>
              <p:nvPr/>
            </p:nvPicPr>
            <p:blipFill>
              <a:blip r:embed="rId10"/>
              <a:stretch>
                <a:fillRect/>
              </a:stretch>
            </p:blipFill>
            <p:spPr>
              <a:xfrm>
                <a:off x="8856725" y="2275112"/>
                <a:ext cx="527111" cy="689388"/>
              </a:xfrm>
              <a:prstGeom prst="rect">
                <a:avLst/>
              </a:prstGeom>
            </p:spPr>
          </p:pic>
          <p:pic>
            <p:nvPicPr>
              <p:cNvPr id="82" name="Picture 81"/>
              <p:cNvPicPr>
                <a:picLocks noChangeAspect="1"/>
              </p:cNvPicPr>
              <p:nvPr/>
            </p:nvPicPr>
            <p:blipFill>
              <a:blip r:embed="rId10"/>
              <a:stretch>
                <a:fillRect/>
              </a:stretch>
            </p:blipFill>
            <p:spPr>
              <a:xfrm>
                <a:off x="8935486" y="2348863"/>
                <a:ext cx="527111" cy="689388"/>
              </a:xfrm>
              <a:prstGeom prst="rect">
                <a:avLst/>
              </a:prstGeom>
            </p:spPr>
          </p:pic>
          <p:sp>
            <p:nvSpPr>
              <p:cNvPr id="83" name="Right Triangle 82"/>
              <p:cNvSpPr/>
              <p:nvPr/>
            </p:nvSpPr>
            <p:spPr bwMode="auto">
              <a:xfrm>
                <a:off x="8978857" y="2373272"/>
                <a:ext cx="440367" cy="626130"/>
              </a:xfrm>
              <a:prstGeom prst="rtTriangl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84" name="TextBox 83"/>
              <p:cNvSpPr txBox="1"/>
              <p:nvPr/>
            </p:nvSpPr>
            <p:spPr>
              <a:xfrm>
                <a:off x="9045472" y="2698546"/>
                <a:ext cx="153568" cy="307777"/>
              </a:xfrm>
              <a:prstGeom prst="rect">
                <a:avLst/>
              </a:prstGeom>
              <a:noFill/>
            </p:spPr>
            <p:txBody>
              <a:bodyPr wrap="none" lIns="0" tIns="0" rIns="0" bIns="0" rtlCol="0">
                <a:spAutoFit/>
              </a:bodyPr>
              <a:lstStyle/>
              <a:p>
                <a:r>
                  <a:rPr lang="fi-FI" sz="2000" spc="-70" dirty="0" err="1">
                    <a:solidFill>
                      <a:schemeClr val="bg1"/>
                    </a:solidFill>
                    <a:effectLst>
                      <a:outerShdw blurRad="50800" dist="38100" dir="2700000" algn="tl" rotWithShape="0">
                        <a:schemeClr val="tx2">
                          <a:alpha val="40000"/>
                        </a:schemeClr>
                      </a:outerShdw>
                    </a:effectLst>
                  </a:rPr>
                  <a:t>js</a:t>
                </a:r>
                <a:endParaRPr lang="en-US" sz="2000" spc="-70" dirty="0">
                  <a:solidFill>
                    <a:schemeClr val="bg1"/>
                  </a:solidFill>
                  <a:effectLst>
                    <a:outerShdw blurRad="50800" dist="38100" dir="2700000" algn="tl" rotWithShape="0">
                      <a:schemeClr val="tx2">
                        <a:alpha val="40000"/>
                      </a:schemeClr>
                    </a:outerShdw>
                  </a:effectLst>
                </a:endParaRPr>
              </a:p>
            </p:txBody>
          </p:sp>
        </p:grpSp>
        <p:sp>
          <p:nvSpPr>
            <p:cNvPr id="80" name="TextBox 79"/>
            <p:cNvSpPr txBox="1"/>
            <p:nvPr/>
          </p:nvSpPr>
          <p:spPr>
            <a:xfrm>
              <a:off x="8763698" y="3028131"/>
              <a:ext cx="1228541" cy="369332"/>
            </a:xfrm>
            <a:prstGeom prst="rect">
              <a:avLst/>
            </a:prstGeom>
            <a:noFill/>
          </p:spPr>
          <p:txBody>
            <a:bodyPr wrap="none" lIns="0" tIns="0" rIns="0" bIns="0" rtlCol="0">
              <a:spAutoFit/>
            </a:bodyPr>
            <a:lstStyle/>
            <a:p>
              <a:r>
                <a:rPr lang="fi-FI" sz="2400" spc="-70" dirty="0">
                  <a:gradFill>
                    <a:gsLst>
                      <a:gs pos="2917">
                        <a:schemeClr val="bg2"/>
                      </a:gs>
                      <a:gs pos="95000">
                        <a:schemeClr val="bg2"/>
                      </a:gs>
                    </a:gsLst>
                    <a:lin ang="5400000" scaled="0"/>
                  </a:gradFill>
                  <a:latin typeface="+mj-lt"/>
                </a:rPr>
                <a:t>JS logic v3</a:t>
              </a:r>
              <a:endParaRPr lang="en-GB" sz="2400" spc="-70" dirty="0">
                <a:gradFill>
                  <a:gsLst>
                    <a:gs pos="2917">
                      <a:schemeClr val="bg2"/>
                    </a:gs>
                    <a:gs pos="95000">
                      <a:schemeClr val="bg2"/>
                    </a:gs>
                  </a:gsLst>
                  <a:lin ang="5400000" scaled="0"/>
                </a:gradFill>
                <a:latin typeface="+mj-lt"/>
              </a:endParaRPr>
            </a:p>
          </p:txBody>
        </p:sp>
      </p:grpSp>
      <p:cxnSp>
        <p:nvCxnSpPr>
          <p:cNvPr id="85" name="Straight Arrow Connector 84"/>
          <p:cNvCxnSpPr>
            <a:stCxn id="89" idx="3"/>
          </p:cNvCxnSpPr>
          <p:nvPr/>
        </p:nvCxnSpPr>
        <p:spPr>
          <a:xfrm flipV="1">
            <a:off x="7201880" y="3445575"/>
            <a:ext cx="2199021" cy="995759"/>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86" name="Straight Arrow Connector 85"/>
          <p:cNvCxnSpPr>
            <a:stCxn id="89" idx="3"/>
            <a:endCxn id="74" idx="1"/>
          </p:cNvCxnSpPr>
          <p:nvPr/>
        </p:nvCxnSpPr>
        <p:spPr>
          <a:xfrm>
            <a:off x="7201880" y="4441334"/>
            <a:ext cx="2167410" cy="138231"/>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89" name="Flowchart: Decision 88"/>
          <p:cNvSpPr/>
          <p:nvPr/>
        </p:nvSpPr>
        <p:spPr bwMode="auto">
          <a:xfrm>
            <a:off x="6622936" y="4170729"/>
            <a:ext cx="578944" cy="541210"/>
          </a:xfrm>
          <a:prstGeom prst="flowChartDecision">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800" dirty="0">
              <a:gradFill>
                <a:gsLst>
                  <a:gs pos="0">
                    <a:srgbClr val="FFFFFF"/>
                  </a:gs>
                  <a:gs pos="100000">
                    <a:srgbClr val="FFFFFF"/>
                  </a:gs>
                </a:gsLst>
                <a:lin ang="5400000" scaled="0"/>
              </a:gradFill>
              <a:ea typeface="Segoe UI" pitchFamily="34" charset="0"/>
              <a:cs typeface="Segoe UI" pitchFamily="34" charset="0"/>
            </a:endParaRPr>
          </a:p>
        </p:txBody>
      </p:sp>
      <p:cxnSp>
        <p:nvCxnSpPr>
          <p:cNvPr id="91" name="Straight Arrow Connector 90"/>
          <p:cNvCxnSpPr>
            <a:stCxn id="89" idx="3"/>
            <a:endCxn id="81" idx="1"/>
          </p:cNvCxnSpPr>
          <p:nvPr/>
        </p:nvCxnSpPr>
        <p:spPr>
          <a:xfrm>
            <a:off x="7201880" y="4441334"/>
            <a:ext cx="1856708" cy="1378085"/>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95" name="TextBox 94"/>
          <p:cNvSpPr txBox="1"/>
          <p:nvPr/>
        </p:nvSpPr>
        <p:spPr>
          <a:xfrm rot="20139676">
            <a:off x="7610128" y="3708594"/>
            <a:ext cx="1441933" cy="184666"/>
          </a:xfrm>
          <a:prstGeom prst="rect">
            <a:avLst/>
          </a:prstGeom>
          <a:noFill/>
        </p:spPr>
        <p:txBody>
          <a:bodyPr wrap="none" lIns="0" tIns="0" rIns="0" bIns="0" rtlCol="0">
            <a:spAutoFit/>
          </a:bodyPr>
          <a:lstStyle/>
          <a:p>
            <a:r>
              <a:rPr lang="en-US" sz="1200" i="1" spc="-70" dirty="0">
                <a:gradFill>
                  <a:gsLst>
                    <a:gs pos="2917">
                      <a:schemeClr val="bg2"/>
                    </a:gs>
                    <a:gs pos="95000">
                      <a:schemeClr val="bg2"/>
                    </a:gs>
                  </a:gsLst>
                  <a:lin ang="5400000" scaled="0"/>
                </a:gradFill>
              </a:rPr>
              <a:t>&lt;&lt; load dynamically &gt;&gt;</a:t>
            </a:r>
          </a:p>
        </p:txBody>
      </p:sp>
      <p:sp>
        <p:nvSpPr>
          <p:cNvPr id="96" name="TextBox 95"/>
          <p:cNvSpPr txBox="1"/>
          <p:nvPr/>
        </p:nvSpPr>
        <p:spPr>
          <a:xfrm>
            <a:off x="6647386" y="4343175"/>
            <a:ext cx="532197" cy="169277"/>
          </a:xfrm>
          <a:prstGeom prst="rect">
            <a:avLst/>
          </a:prstGeom>
          <a:noFill/>
        </p:spPr>
        <p:txBody>
          <a:bodyPr wrap="none" lIns="0" tIns="0" rIns="0" bIns="0" rtlCol="0">
            <a:spAutoFit/>
          </a:bodyPr>
          <a:lstStyle/>
          <a:p>
            <a:r>
              <a:rPr lang="en-US" sz="1100" dirty="0">
                <a:gradFill>
                  <a:gsLst>
                    <a:gs pos="0">
                      <a:srgbClr val="FFFFFF"/>
                    </a:gs>
                    <a:gs pos="100000">
                      <a:srgbClr val="FFFFFF"/>
                    </a:gs>
                  </a:gsLst>
                  <a:lin ang="5400000" scaled="0"/>
                </a:gradFill>
                <a:ea typeface="Segoe UI" pitchFamily="34" charset="0"/>
                <a:cs typeface="Segoe UI" pitchFamily="34" charset="0"/>
              </a:rPr>
              <a:t>&lt;script&gt;</a:t>
            </a:r>
            <a:endParaRPr lang="en-GB" sz="1100" dirty="0">
              <a:gradFill>
                <a:gsLst>
                  <a:gs pos="0">
                    <a:srgbClr val="FFFFFF"/>
                  </a:gs>
                  <a:gs pos="100000">
                    <a:srgbClr val="FFFFFF"/>
                  </a:gs>
                </a:gsLst>
                <a:lin ang="5400000" scaled="0"/>
              </a:gradFill>
              <a:ea typeface="Segoe UI" pitchFamily="34" charset="0"/>
              <a:cs typeface="Segoe UI" pitchFamily="34" charset="0"/>
            </a:endParaRPr>
          </a:p>
        </p:txBody>
      </p:sp>
      <p:grpSp>
        <p:nvGrpSpPr>
          <p:cNvPr id="97" name="Group 96"/>
          <p:cNvGrpSpPr/>
          <p:nvPr/>
        </p:nvGrpSpPr>
        <p:grpSpPr>
          <a:xfrm>
            <a:off x="7152535" y="4565777"/>
            <a:ext cx="514401" cy="514401"/>
            <a:chOff x="492" y="17985"/>
            <a:chExt cx="524853" cy="524853"/>
          </a:xfrm>
        </p:grpSpPr>
        <p:sp>
          <p:nvSpPr>
            <p:cNvPr id="98" name="Oval 97"/>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9"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2</a:t>
              </a:r>
            </a:p>
          </p:txBody>
        </p:sp>
      </p:grpSp>
      <p:sp>
        <p:nvSpPr>
          <p:cNvPr id="110" name="TextBox 109"/>
          <p:cNvSpPr txBox="1"/>
          <p:nvPr/>
        </p:nvSpPr>
        <p:spPr>
          <a:xfrm rot="172519">
            <a:off x="7734815" y="4304386"/>
            <a:ext cx="1441933" cy="184666"/>
          </a:xfrm>
          <a:prstGeom prst="rect">
            <a:avLst/>
          </a:prstGeom>
          <a:noFill/>
        </p:spPr>
        <p:txBody>
          <a:bodyPr wrap="none" lIns="0" tIns="0" rIns="0" bIns="0" rtlCol="0">
            <a:spAutoFit/>
          </a:bodyPr>
          <a:lstStyle/>
          <a:p>
            <a:r>
              <a:rPr lang="en-US" sz="1200" i="1" spc="-70" dirty="0">
                <a:gradFill>
                  <a:gsLst>
                    <a:gs pos="2917">
                      <a:schemeClr val="bg2"/>
                    </a:gs>
                    <a:gs pos="95000">
                      <a:schemeClr val="bg2"/>
                    </a:gs>
                  </a:gsLst>
                  <a:lin ang="5400000" scaled="0"/>
                </a:gradFill>
              </a:rPr>
              <a:t>&lt;&lt; load dynamically &gt;&gt;</a:t>
            </a:r>
          </a:p>
        </p:txBody>
      </p:sp>
      <p:sp>
        <p:nvSpPr>
          <p:cNvPr id="113" name="TextBox 112"/>
          <p:cNvSpPr txBox="1"/>
          <p:nvPr/>
        </p:nvSpPr>
        <p:spPr>
          <a:xfrm rot="2194412">
            <a:off x="7649774" y="5054491"/>
            <a:ext cx="1441933" cy="184666"/>
          </a:xfrm>
          <a:prstGeom prst="rect">
            <a:avLst/>
          </a:prstGeom>
          <a:noFill/>
        </p:spPr>
        <p:txBody>
          <a:bodyPr wrap="none" lIns="0" tIns="0" rIns="0" bIns="0" rtlCol="0">
            <a:spAutoFit/>
          </a:bodyPr>
          <a:lstStyle/>
          <a:p>
            <a:r>
              <a:rPr lang="en-US" sz="1200" i="1" spc="-70" dirty="0">
                <a:gradFill>
                  <a:gsLst>
                    <a:gs pos="2917">
                      <a:schemeClr val="bg2"/>
                    </a:gs>
                    <a:gs pos="95000">
                      <a:schemeClr val="bg2"/>
                    </a:gs>
                  </a:gsLst>
                  <a:lin ang="5400000" scaled="0"/>
                </a:gradFill>
              </a:rPr>
              <a:t>&lt;&lt; load dynamically &gt;&gt;</a:t>
            </a:r>
          </a:p>
        </p:txBody>
      </p:sp>
    </p:spTree>
    <p:extLst>
      <p:ext uri="{BB962C8B-B14F-4D97-AF65-F5344CB8AC3E}">
        <p14:creationId xmlns:p14="http://schemas.microsoft.com/office/powerpoint/2010/main" val="19814741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anim calcmode="lin" valueType="num">
                                      <p:cBhvr>
                                        <p:cTn id="8" dur="1000" fill="hold"/>
                                        <p:tgtEl>
                                          <p:spTgt spid="31"/>
                                        </p:tgtEl>
                                        <p:attrNameLst>
                                          <p:attrName>ppt_x</p:attrName>
                                        </p:attrNameLst>
                                      </p:cBhvr>
                                      <p:tavLst>
                                        <p:tav tm="0">
                                          <p:val>
                                            <p:strVal val="#ppt_x"/>
                                          </p:val>
                                        </p:tav>
                                        <p:tav tm="100000">
                                          <p:val>
                                            <p:strVal val="#ppt_x"/>
                                          </p:val>
                                        </p:tav>
                                      </p:tavLst>
                                    </p:anim>
                                    <p:anim calcmode="lin" valueType="num">
                                      <p:cBhvr>
                                        <p:cTn id="9" dur="1000" fill="hold"/>
                                        <p:tgtEl>
                                          <p:spTgt spid="3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1000"/>
                                        <p:tgtEl>
                                          <p:spTgt spid="41"/>
                                        </p:tgtEl>
                                      </p:cBhvr>
                                    </p:animEffect>
                                    <p:anim calcmode="lin" valueType="num">
                                      <p:cBhvr>
                                        <p:cTn id="13" dur="1000" fill="hold"/>
                                        <p:tgtEl>
                                          <p:spTgt spid="41"/>
                                        </p:tgtEl>
                                        <p:attrNameLst>
                                          <p:attrName>ppt_x</p:attrName>
                                        </p:attrNameLst>
                                      </p:cBhvr>
                                      <p:tavLst>
                                        <p:tav tm="0">
                                          <p:val>
                                            <p:strVal val="#ppt_x"/>
                                          </p:val>
                                        </p:tav>
                                        <p:tav tm="100000">
                                          <p:val>
                                            <p:strVal val="#ppt_x"/>
                                          </p:val>
                                        </p:tav>
                                      </p:tavLst>
                                    </p:anim>
                                    <p:anim calcmode="lin" valueType="num">
                                      <p:cBhvr>
                                        <p:cTn id="14" dur="1000" fill="hold"/>
                                        <p:tgtEl>
                                          <p:spTgt spid="4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1000"/>
                                        <p:tgtEl>
                                          <p:spTgt spid="40"/>
                                        </p:tgtEl>
                                      </p:cBhvr>
                                    </p:animEffect>
                                    <p:anim calcmode="lin" valueType="num">
                                      <p:cBhvr>
                                        <p:cTn id="18" dur="1000" fill="hold"/>
                                        <p:tgtEl>
                                          <p:spTgt spid="40"/>
                                        </p:tgtEl>
                                        <p:attrNameLst>
                                          <p:attrName>ppt_x</p:attrName>
                                        </p:attrNameLst>
                                      </p:cBhvr>
                                      <p:tavLst>
                                        <p:tav tm="0">
                                          <p:val>
                                            <p:strVal val="#ppt_x"/>
                                          </p:val>
                                        </p:tav>
                                        <p:tav tm="100000">
                                          <p:val>
                                            <p:strVal val="#ppt_x"/>
                                          </p:val>
                                        </p:tav>
                                      </p:tavLst>
                                    </p:anim>
                                    <p:anim calcmode="lin" valueType="num">
                                      <p:cBhvr>
                                        <p:cTn id="19" dur="1000" fill="hold"/>
                                        <p:tgtEl>
                                          <p:spTgt spid="40"/>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1000"/>
                                        <p:tgtEl>
                                          <p:spTgt spid="51"/>
                                        </p:tgtEl>
                                      </p:cBhvr>
                                    </p:animEffect>
                                    <p:anim calcmode="lin" valueType="num">
                                      <p:cBhvr>
                                        <p:cTn id="23" dur="1000" fill="hold"/>
                                        <p:tgtEl>
                                          <p:spTgt spid="51"/>
                                        </p:tgtEl>
                                        <p:attrNameLst>
                                          <p:attrName>ppt_x</p:attrName>
                                        </p:attrNameLst>
                                      </p:cBhvr>
                                      <p:tavLst>
                                        <p:tav tm="0">
                                          <p:val>
                                            <p:strVal val="#ppt_x"/>
                                          </p:val>
                                        </p:tav>
                                        <p:tav tm="100000">
                                          <p:val>
                                            <p:strVal val="#ppt_x"/>
                                          </p:val>
                                        </p:tav>
                                      </p:tavLst>
                                    </p:anim>
                                    <p:anim calcmode="lin" valueType="num">
                                      <p:cBhvr>
                                        <p:cTn id="24" dur="1000" fill="hold"/>
                                        <p:tgtEl>
                                          <p:spTgt spid="51"/>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fade">
                                      <p:cBhvr>
                                        <p:cTn id="27" dur="1000"/>
                                        <p:tgtEl>
                                          <p:spTgt spid="52"/>
                                        </p:tgtEl>
                                      </p:cBhvr>
                                    </p:animEffect>
                                    <p:anim calcmode="lin" valueType="num">
                                      <p:cBhvr>
                                        <p:cTn id="28" dur="1000" fill="hold"/>
                                        <p:tgtEl>
                                          <p:spTgt spid="52"/>
                                        </p:tgtEl>
                                        <p:attrNameLst>
                                          <p:attrName>ppt_x</p:attrName>
                                        </p:attrNameLst>
                                      </p:cBhvr>
                                      <p:tavLst>
                                        <p:tav tm="0">
                                          <p:val>
                                            <p:strVal val="#ppt_x"/>
                                          </p:val>
                                        </p:tav>
                                        <p:tav tm="100000">
                                          <p:val>
                                            <p:strVal val="#ppt_x"/>
                                          </p:val>
                                        </p:tav>
                                      </p:tavLst>
                                    </p:anim>
                                    <p:anim calcmode="lin" valueType="num">
                                      <p:cBhvr>
                                        <p:cTn id="29" dur="1000" fill="hold"/>
                                        <p:tgtEl>
                                          <p:spTgt spid="5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54"/>
                                        </p:tgtEl>
                                        <p:attrNameLst>
                                          <p:attrName>style.visibility</p:attrName>
                                        </p:attrNameLst>
                                      </p:cBhvr>
                                      <p:to>
                                        <p:strVal val="visible"/>
                                      </p:to>
                                    </p:set>
                                    <p:animEffect transition="in" filter="fade">
                                      <p:cBhvr>
                                        <p:cTn id="32" dur="1000"/>
                                        <p:tgtEl>
                                          <p:spTgt spid="54"/>
                                        </p:tgtEl>
                                      </p:cBhvr>
                                    </p:animEffect>
                                    <p:anim calcmode="lin" valueType="num">
                                      <p:cBhvr>
                                        <p:cTn id="33" dur="1000" fill="hold"/>
                                        <p:tgtEl>
                                          <p:spTgt spid="54"/>
                                        </p:tgtEl>
                                        <p:attrNameLst>
                                          <p:attrName>ppt_x</p:attrName>
                                        </p:attrNameLst>
                                      </p:cBhvr>
                                      <p:tavLst>
                                        <p:tav tm="0">
                                          <p:val>
                                            <p:strVal val="#ppt_x"/>
                                          </p:val>
                                        </p:tav>
                                        <p:tav tm="100000">
                                          <p:val>
                                            <p:strVal val="#ppt_x"/>
                                          </p:val>
                                        </p:tav>
                                      </p:tavLst>
                                    </p:anim>
                                    <p:anim calcmode="lin" valueType="num">
                                      <p:cBhvr>
                                        <p:cTn id="34" dur="1000" fill="hold"/>
                                        <p:tgtEl>
                                          <p:spTgt spid="54"/>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fade">
                                      <p:cBhvr>
                                        <p:cTn id="37" dur="1000"/>
                                        <p:tgtEl>
                                          <p:spTgt spid="53"/>
                                        </p:tgtEl>
                                      </p:cBhvr>
                                    </p:animEffect>
                                    <p:anim calcmode="lin" valueType="num">
                                      <p:cBhvr>
                                        <p:cTn id="38" dur="1000" fill="hold"/>
                                        <p:tgtEl>
                                          <p:spTgt spid="53"/>
                                        </p:tgtEl>
                                        <p:attrNameLst>
                                          <p:attrName>ppt_x</p:attrName>
                                        </p:attrNameLst>
                                      </p:cBhvr>
                                      <p:tavLst>
                                        <p:tav tm="0">
                                          <p:val>
                                            <p:strVal val="#ppt_x"/>
                                          </p:val>
                                        </p:tav>
                                        <p:tav tm="100000">
                                          <p:val>
                                            <p:strVal val="#ppt_x"/>
                                          </p:val>
                                        </p:tav>
                                      </p:tavLst>
                                    </p:anim>
                                    <p:anim calcmode="lin" valueType="num">
                                      <p:cBhvr>
                                        <p:cTn id="39"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55"/>
                                        </p:tgtEl>
                                        <p:attrNameLst>
                                          <p:attrName>style.visibility</p:attrName>
                                        </p:attrNameLst>
                                      </p:cBhvr>
                                      <p:to>
                                        <p:strVal val="visible"/>
                                      </p:to>
                                    </p:set>
                                    <p:animEffect transition="in" filter="fade">
                                      <p:cBhvr>
                                        <p:cTn id="44" dur="1000"/>
                                        <p:tgtEl>
                                          <p:spTgt spid="55"/>
                                        </p:tgtEl>
                                      </p:cBhvr>
                                    </p:animEffect>
                                    <p:anim calcmode="lin" valueType="num">
                                      <p:cBhvr>
                                        <p:cTn id="45" dur="1000" fill="hold"/>
                                        <p:tgtEl>
                                          <p:spTgt spid="55"/>
                                        </p:tgtEl>
                                        <p:attrNameLst>
                                          <p:attrName>ppt_x</p:attrName>
                                        </p:attrNameLst>
                                      </p:cBhvr>
                                      <p:tavLst>
                                        <p:tav tm="0">
                                          <p:val>
                                            <p:strVal val="#ppt_x"/>
                                          </p:val>
                                        </p:tav>
                                        <p:tav tm="100000">
                                          <p:val>
                                            <p:strVal val="#ppt_x"/>
                                          </p:val>
                                        </p:tav>
                                      </p:tavLst>
                                    </p:anim>
                                    <p:anim calcmode="lin" valueType="num">
                                      <p:cBhvr>
                                        <p:cTn id="46" dur="1000" fill="hold"/>
                                        <p:tgtEl>
                                          <p:spTgt spid="55"/>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85"/>
                                        </p:tgtEl>
                                        <p:attrNameLst>
                                          <p:attrName>style.visibility</p:attrName>
                                        </p:attrNameLst>
                                      </p:cBhvr>
                                      <p:to>
                                        <p:strVal val="visible"/>
                                      </p:to>
                                    </p:set>
                                    <p:animEffect transition="in" filter="fade">
                                      <p:cBhvr>
                                        <p:cTn id="49" dur="1000"/>
                                        <p:tgtEl>
                                          <p:spTgt spid="85"/>
                                        </p:tgtEl>
                                      </p:cBhvr>
                                    </p:animEffect>
                                    <p:anim calcmode="lin" valueType="num">
                                      <p:cBhvr>
                                        <p:cTn id="50" dur="1000" fill="hold"/>
                                        <p:tgtEl>
                                          <p:spTgt spid="85"/>
                                        </p:tgtEl>
                                        <p:attrNameLst>
                                          <p:attrName>ppt_x</p:attrName>
                                        </p:attrNameLst>
                                      </p:cBhvr>
                                      <p:tavLst>
                                        <p:tav tm="0">
                                          <p:val>
                                            <p:strVal val="#ppt_x"/>
                                          </p:val>
                                        </p:tav>
                                        <p:tav tm="100000">
                                          <p:val>
                                            <p:strVal val="#ppt_x"/>
                                          </p:val>
                                        </p:tav>
                                      </p:tavLst>
                                    </p:anim>
                                    <p:anim calcmode="lin" valueType="num">
                                      <p:cBhvr>
                                        <p:cTn id="51" dur="1000" fill="hold"/>
                                        <p:tgtEl>
                                          <p:spTgt spid="85"/>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86"/>
                                        </p:tgtEl>
                                        <p:attrNameLst>
                                          <p:attrName>style.visibility</p:attrName>
                                        </p:attrNameLst>
                                      </p:cBhvr>
                                      <p:to>
                                        <p:strVal val="visible"/>
                                      </p:to>
                                    </p:set>
                                    <p:animEffect transition="in" filter="fade">
                                      <p:cBhvr>
                                        <p:cTn id="54" dur="1000"/>
                                        <p:tgtEl>
                                          <p:spTgt spid="86"/>
                                        </p:tgtEl>
                                      </p:cBhvr>
                                    </p:animEffect>
                                    <p:anim calcmode="lin" valueType="num">
                                      <p:cBhvr>
                                        <p:cTn id="55" dur="1000" fill="hold"/>
                                        <p:tgtEl>
                                          <p:spTgt spid="86"/>
                                        </p:tgtEl>
                                        <p:attrNameLst>
                                          <p:attrName>ppt_x</p:attrName>
                                        </p:attrNameLst>
                                      </p:cBhvr>
                                      <p:tavLst>
                                        <p:tav tm="0">
                                          <p:val>
                                            <p:strVal val="#ppt_x"/>
                                          </p:val>
                                        </p:tav>
                                        <p:tav tm="100000">
                                          <p:val>
                                            <p:strVal val="#ppt_x"/>
                                          </p:val>
                                        </p:tav>
                                      </p:tavLst>
                                    </p:anim>
                                    <p:anim calcmode="lin" valueType="num">
                                      <p:cBhvr>
                                        <p:cTn id="56" dur="1000" fill="hold"/>
                                        <p:tgtEl>
                                          <p:spTgt spid="86"/>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91"/>
                                        </p:tgtEl>
                                        <p:attrNameLst>
                                          <p:attrName>style.visibility</p:attrName>
                                        </p:attrNameLst>
                                      </p:cBhvr>
                                      <p:to>
                                        <p:strVal val="visible"/>
                                      </p:to>
                                    </p:set>
                                    <p:animEffect transition="in" filter="fade">
                                      <p:cBhvr>
                                        <p:cTn id="59" dur="1000"/>
                                        <p:tgtEl>
                                          <p:spTgt spid="91"/>
                                        </p:tgtEl>
                                      </p:cBhvr>
                                    </p:animEffect>
                                    <p:anim calcmode="lin" valueType="num">
                                      <p:cBhvr>
                                        <p:cTn id="60" dur="1000" fill="hold"/>
                                        <p:tgtEl>
                                          <p:spTgt spid="91"/>
                                        </p:tgtEl>
                                        <p:attrNameLst>
                                          <p:attrName>ppt_x</p:attrName>
                                        </p:attrNameLst>
                                      </p:cBhvr>
                                      <p:tavLst>
                                        <p:tav tm="0">
                                          <p:val>
                                            <p:strVal val="#ppt_x"/>
                                          </p:val>
                                        </p:tav>
                                        <p:tav tm="100000">
                                          <p:val>
                                            <p:strVal val="#ppt_x"/>
                                          </p:val>
                                        </p:tav>
                                      </p:tavLst>
                                    </p:anim>
                                    <p:anim calcmode="lin" valueType="num">
                                      <p:cBhvr>
                                        <p:cTn id="61" dur="1000" fill="hold"/>
                                        <p:tgtEl>
                                          <p:spTgt spid="91"/>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95"/>
                                        </p:tgtEl>
                                        <p:attrNameLst>
                                          <p:attrName>style.visibility</p:attrName>
                                        </p:attrNameLst>
                                      </p:cBhvr>
                                      <p:to>
                                        <p:strVal val="visible"/>
                                      </p:to>
                                    </p:set>
                                    <p:animEffect transition="in" filter="fade">
                                      <p:cBhvr>
                                        <p:cTn id="64" dur="1000"/>
                                        <p:tgtEl>
                                          <p:spTgt spid="95"/>
                                        </p:tgtEl>
                                      </p:cBhvr>
                                    </p:animEffect>
                                    <p:anim calcmode="lin" valueType="num">
                                      <p:cBhvr>
                                        <p:cTn id="65" dur="1000" fill="hold"/>
                                        <p:tgtEl>
                                          <p:spTgt spid="95"/>
                                        </p:tgtEl>
                                        <p:attrNameLst>
                                          <p:attrName>ppt_x</p:attrName>
                                        </p:attrNameLst>
                                      </p:cBhvr>
                                      <p:tavLst>
                                        <p:tav tm="0">
                                          <p:val>
                                            <p:strVal val="#ppt_x"/>
                                          </p:val>
                                        </p:tav>
                                        <p:tav tm="100000">
                                          <p:val>
                                            <p:strVal val="#ppt_x"/>
                                          </p:val>
                                        </p:tav>
                                      </p:tavLst>
                                    </p:anim>
                                    <p:anim calcmode="lin" valueType="num">
                                      <p:cBhvr>
                                        <p:cTn id="66" dur="1000" fill="hold"/>
                                        <p:tgtEl>
                                          <p:spTgt spid="95"/>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97"/>
                                        </p:tgtEl>
                                        <p:attrNameLst>
                                          <p:attrName>style.visibility</p:attrName>
                                        </p:attrNameLst>
                                      </p:cBhvr>
                                      <p:to>
                                        <p:strVal val="visible"/>
                                      </p:to>
                                    </p:set>
                                    <p:animEffect transition="in" filter="fade">
                                      <p:cBhvr>
                                        <p:cTn id="71" dur="1000"/>
                                        <p:tgtEl>
                                          <p:spTgt spid="97"/>
                                        </p:tgtEl>
                                      </p:cBhvr>
                                    </p:animEffect>
                                    <p:anim calcmode="lin" valueType="num">
                                      <p:cBhvr>
                                        <p:cTn id="72" dur="1000" fill="hold"/>
                                        <p:tgtEl>
                                          <p:spTgt spid="97"/>
                                        </p:tgtEl>
                                        <p:attrNameLst>
                                          <p:attrName>ppt_x</p:attrName>
                                        </p:attrNameLst>
                                      </p:cBhvr>
                                      <p:tavLst>
                                        <p:tav tm="0">
                                          <p:val>
                                            <p:strVal val="#ppt_x"/>
                                          </p:val>
                                        </p:tav>
                                        <p:tav tm="100000">
                                          <p:val>
                                            <p:strVal val="#ppt_x"/>
                                          </p:val>
                                        </p:tav>
                                      </p:tavLst>
                                    </p:anim>
                                    <p:anim calcmode="lin" valueType="num">
                                      <p:cBhvr>
                                        <p:cTn id="73" dur="1000" fill="hold"/>
                                        <p:tgtEl>
                                          <p:spTgt spid="97"/>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110"/>
                                        </p:tgtEl>
                                        <p:attrNameLst>
                                          <p:attrName>style.visibility</p:attrName>
                                        </p:attrNameLst>
                                      </p:cBhvr>
                                      <p:to>
                                        <p:strVal val="visible"/>
                                      </p:to>
                                    </p:set>
                                    <p:animEffect transition="in" filter="fade">
                                      <p:cBhvr>
                                        <p:cTn id="76" dur="1000"/>
                                        <p:tgtEl>
                                          <p:spTgt spid="110"/>
                                        </p:tgtEl>
                                      </p:cBhvr>
                                    </p:animEffect>
                                    <p:anim calcmode="lin" valueType="num">
                                      <p:cBhvr>
                                        <p:cTn id="77" dur="1000" fill="hold"/>
                                        <p:tgtEl>
                                          <p:spTgt spid="110"/>
                                        </p:tgtEl>
                                        <p:attrNameLst>
                                          <p:attrName>ppt_x</p:attrName>
                                        </p:attrNameLst>
                                      </p:cBhvr>
                                      <p:tavLst>
                                        <p:tav tm="0">
                                          <p:val>
                                            <p:strVal val="#ppt_x"/>
                                          </p:val>
                                        </p:tav>
                                        <p:tav tm="100000">
                                          <p:val>
                                            <p:strVal val="#ppt_x"/>
                                          </p:val>
                                        </p:tav>
                                      </p:tavLst>
                                    </p:anim>
                                    <p:anim calcmode="lin" valueType="num">
                                      <p:cBhvr>
                                        <p:cTn id="78" dur="1000" fill="hold"/>
                                        <p:tgtEl>
                                          <p:spTgt spid="110"/>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113"/>
                                        </p:tgtEl>
                                        <p:attrNameLst>
                                          <p:attrName>style.visibility</p:attrName>
                                        </p:attrNameLst>
                                      </p:cBhvr>
                                      <p:to>
                                        <p:strVal val="visible"/>
                                      </p:to>
                                    </p:set>
                                    <p:animEffect transition="in" filter="fade">
                                      <p:cBhvr>
                                        <p:cTn id="81" dur="1000"/>
                                        <p:tgtEl>
                                          <p:spTgt spid="113"/>
                                        </p:tgtEl>
                                      </p:cBhvr>
                                    </p:animEffect>
                                    <p:anim calcmode="lin" valueType="num">
                                      <p:cBhvr>
                                        <p:cTn id="82" dur="1000" fill="hold"/>
                                        <p:tgtEl>
                                          <p:spTgt spid="113"/>
                                        </p:tgtEl>
                                        <p:attrNameLst>
                                          <p:attrName>ppt_x</p:attrName>
                                        </p:attrNameLst>
                                      </p:cBhvr>
                                      <p:tavLst>
                                        <p:tav tm="0">
                                          <p:val>
                                            <p:strVal val="#ppt_x"/>
                                          </p:val>
                                        </p:tav>
                                        <p:tav tm="100000">
                                          <p:val>
                                            <p:strVal val="#ppt_x"/>
                                          </p:val>
                                        </p:tav>
                                      </p:tavLst>
                                    </p:anim>
                                    <p:anim calcmode="lin" valueType="num">
                                      <p:cBhvr>
                                        <p:cTn id="83" dur="1000" fill="hold"/>
                                        <p:tgtEl>
                                          <p:spTgt spid="1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52" grpId="0" animBg="1"/>
      <p:bldP spid="54" grpId="0" animBg="1"/>
      <p:bldP spid="95" grpId="0"/>
      <p:bldP spid="110" grpId="0"/>
      <p:bldP spid="1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2000" dirty="0"/>
              <a:t>https://github.com/OfficeDev/PnP/tree/master/Samples/Core.EmbedJavaScript</a:t>
            </a:r>
          </a:p>
        </p:txBody>
      </p:sp>
      <p:sp>
        <p:nvSpPr>
          <p:cNvPr id="5" name="Text Placeholder 4"/>
          <p:cNvSpPr>
            <a:spLocks noGrp="1"/>
          </p:cNvSpPr>
          <p:nvPr>
            <p:ph type="body" sz="quarter" idx="10"/>
          </p:nvPr>
        </p:nvSpPr>
        <p:spPr/>
        <p:txBody>
          <a:bodyPr/>
          <a:lstStyle/>
          <a:p>
            <a:r>
              <a:rPr lang="en-US" dirty="0"/>
              <a:t>Demo</a:t>
            </a:r>
          </a:p>
        </p:txBody>
      </p:sp>
      <p:sp>
        <p:nvSpPr>
          <p:cNvPr id="6" name="Text Placeholder 5"/>
          <p:cNvSpPr>
            <a:spLocks noGrp="1"/>
          </p:cNvSpPr>
          <p:nvPr>
            <p:ph type="body" sz="quarter" idx="11"/>
          </p:nvPr>
        </p:nvSpPr>
        <p:spPr/>
        <p:txBody>
          <a:bodyPr/>
          <a:lstStyle/>
          <a:p>
            <a:r>
              <a:rPr lang="en-US" sz="5400" dirty="0"/>
              <a:t>JavaScript Embedding</a:t>
            </a:r>
          </a:p>
        </p:txBody>
      </p:sp>
    </p:spTree>
    <p:extLst>
      <p:ext uri="{BB962C8B-B14F-4D97-AF65-F5344CB8AC3E}">
        <p14:creationId xmlns:p14="http://schemas.microsoft.com/office/powerpoint/2010/main" val="16857859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Controlling site settings</a:t>
            </a:r>
          </a:p>
        </p:txBody>
      </p:sp>
    </p:spTree>
    <p:extLst>
      <p:ext uri="{BB962C8B-B14F-4D97-AF65-F5344CB8AC3E}">
        <p14:creationId xmlns:p14="http://schemas.microsoft.com/office/powerpoint/2010/main" val="1839226752"/>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7100888" cy="1975926"/>
          </a:xfrm>
        </p:spPr>
        <p:txBody>
          <a:bodyPr/>
          <a:lstStyle/>
          <a:p>
            <a:r>
              <a:rPr lang="en-US" dirty="0"/>
              <a:t>What</a:t>
            </a:r>
          </a:p>
          <a:p>
            <a:pPr lvl="1"/>
            <a:r>
              <a:rPr lang="en-US" dirty="0"/>
              <a:t>Control site administrative settings to apply needed configuration for the end users. Could be for example site language settings or regional settings.</a:t>
            </a:r>
          </a:p>
          <a:p>
            <a:r>
              <a:rPr lang="en-US" dirty="0"/>
              <a:t>Why</a:t>
            </a:r>
          </a:p>
          <a:p>
            <a:pPr lvl="1"/>
            <a:r>
              <a:rPr lang="en-US" dirty="0"/>
              <a:t>Automate site configuration for the end users with needed settings.</a:t>
            </a:r>
          </a:p>
          <a:p>
            <a:r>
              <a:rPr lang="en-US" dirty="0"/>
              <a:t>How</a:t>
            </a:r>
          </a:p>
          <a:p>
            <a:pPr lvl="1"/>
            <a:r>
              <a:rPr lang="en-US" dirty="0"/>
              <a:t>Apply settings during site provisioning or when apps are installed based on the business scenario. </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7579" r="21848"/>
          <a:stretch/>
        </p:blipFill>
        <p:spPr>
          <a:xfrm flipH="1">
            <a:off x="8012785" y="531"/>
            <a:ext cx="4176039" cy="6856576"/>
          </a:xfrm>
          <a:prstGeom prst="rect">
            <a:avLst/>
          </a:prstGeom>
        </p:spPr>
      </p:pic>
      <p:sp>
        <p:nvSpPr>
          <p:cNvPr id="3" name="Title 2"/>
          <p:cNvSpPr>
            <a:spLocks noGrp="1"/>
          </p:cNvSpPr>
          <p:nvPr>
            <p:ph type="title"/>
          </p:nvPr>
        </p:nvSpPr>
        <p:spPr/>
        <p:txBody>
          <a:bodyPr/>
          <a:lstStyle/>
          <a:p>
            <a:r>
              <a:rPr lang="en-US" dirty="0"/>
              <a:t>Controlling site settings</a:t>
            </a:r>
          </a:p>
        </p:txBody>
      </p:sp>
    </p:spTree>
    <p:extLst>
      <p:ext uri="{BB962C8B-B14F-4D97-AF65-F5344CB8AC3E}">
        <p14:creationId xmlns:p14="http://schemas.microsoft.com/office/powerpoint/2010/main" val="37079515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bwMode="auto">
          <a:xfrm>
            <a:off x="-38281" y="2434949"/>
            <a:ext cx="12227106"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grpSp>
        <p:nvGrpSpPr>
          <p:cNvPr id="14" name="Group 13"/>
          <p:cNvGrpSpPr/>
          <p:nvPr/>
        </p:nvGrpSpPr>
        <p:grpSpPr>
          <a:xfrm>
            <a:off x="1158875" y="2635250"/>
            <a:ext cx="1495425" cy="1968500"/>
            <a:chOff x="1158875" y="2635250"/>
            <a:chExt cx="1495425" cy="1968500"/>
          </a:xfrm>
        </p:grpSpPr>
        <p:grpSp>
          <p:nvGrpSpPr>
            <p:cNvPr id="5" name="Group 4"/>
            <p:cNvGrpSpPr>
              <a:grpSpLocks noChangeAspect="1"/>
            </p:cNvGrpSpPr>
            <p:nvPr/>
          </p:nvGrpSpPr>
          <p:grpSpPr bwMode="auto">
            <a:xfrm>
              <a:off x="1158875" y="2635250"/>
              <a:ext cx="1495425" cy="1968500"/>
              <a:chOff x="730" y="1660"/>
              <a:chExt cx="942" cy="1240"/>
            </a:xfrm>
          </p:grpSpPr>
          <p:sp>
            <p:nvSpPr>
              <p:cNvPr id="7" name="AutoShape 3"/>
              <p:cNvSpPr>
                <a:spLocks noChangeAspect="1" noChangeArrowheads="1" noTextEdit="1"/>
              </p:cNvSpPr>
              <p:nvPr/>
            </p:nvSpPr>
            <p:spPr bwMode="auto">
              <a:xfrm>
                <a:off x="730" y="1660"/>
                <a:ext cx="942" cy="1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 name="Rectangle 5"/>
              <p:cNvSpPr>
                <a:spLocks noChangeArrowheads="1"/>
              </p:cNvSpPr>
              <p:nvPr/>
            </p:nvSpPr>
            <p:spPr bwMode="auto">
              <a:xfrm>
                <a:off x="1249" y="1658"/>
                <a:ext cx="38" cy="124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6"/>
              <p:cNvSpPr>
                <a:spLocks/>
              </p:cNvSpPr>
              <p:nvPr/>
            </p:nvSpPr>
            <p:spPr bwMode="auto">
              <a:xfrm>
                <a:off x="733" y="1658"/>
                <a:ext cx="516" cy="133"/>
              </a:xfrm>
              <a:custGeom>
                <a:avLst/>
                <a:gdLst>
                  <a:gd name="T0" fmla="*/ 61 w 516"/>
                  <a:gd name="T1" fmla="*/ 133 h 133"/>
                  <a:gd name="T2" fmla="*/ 516 w 516"/>
                  <a:gd name="T3" fmla="*/ 133 h 133"/>
                  <a:gd name="T4" fmla="*/ 516 w 516"/>
                  <a:gd name="T5" fmla="*/ 0 h 133"/>
                  <a:gd name="T6" fmla="*/ 61 w 516"/>
                  <a:gd name="T7" fmla="*/ 0 h 133"/>
                  <a:gd name="T8" fmla="*/ 0 w 516"/>
                  <a:gd name="T9" fmla="*/ 66 h 133"/>
                  <a:gd name="T10" fmla="*/ 61 w 516"/>
                  <a:gd name="T11" fmla="*/ 133 h 133"/>
                </a:gdLst>
                <a:ahLst/>
                <a:cxnLst>
                  <a:cxn ang="0">
                    <a:pos x="T0" y="T1"/>
                  </a:cxn>
                  <a:cxn ang="0">
                    <a:pos x="T2" y="T3"/>
                  </a:cxn>
                  <a:cxn ang="0">
                    <a:pos x="T4" y="T5"/>
                  </a:cxn>
                  <a:cxn ang="0">
                    <a:pos x="T6" y="T7"/>
                  </a:cxn>
                  <a:cxn ang="0">
                    <a:pos x="T8" y="T9"/>
                  </a:cxn>
                  <a:cxn ang="0">
                    <a:pos x="T10" y="T11"/>
                  </a:cxn>
                </a:cxnLst>
                <a:rect l="0" t="0" r="r" b="b"/>
                <a:pathLst>
                  <a:path w="516" h="133">
                    <a:moveTo>
                      <a:pt x="61" y="133"/>
                    </a:moveTo>
                    <a:lnTo>
                      <a:pt x="516" y="133"/>
                    </a:lnTo>
                    <a:lnTo>
                      <a:pt x="516" y="0"/>
                    </a:lnTo>
                    <a:lnTo>
                      <a:pt x="61" y="0"/>
                    </a:lnTo>
                    <a:lnTo>
                      <a:pt x="0" y="66"/>
                    </a:lnTo>
                    <a:lnTo>
                      <a:pt x="61" y="13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7"/>
              <p:cNvSpPr>
                <a:spLocks/>
              </p:cNvSpPr>
              <p:nvPr/>
            </p:nvSpPr>
            <p:spPr bwMode="auto">
              <a:xfrm>
                <a:off x="921" y="1924"/>
                <a:ext cx="328" cy="142"/>
              </a:xfrm>
              <a:custGeom>
                <a:avLst/>
                <a:gdLst>
                  <a:gd name="T0" fmla="*/ 61 w 328"/>
                  <a:gd name="T1" fmla="*/ 142 h 142"/>
                  <a:gd name="T2" fmla="*/ 328 w 328"/>
                  <a:gd name="T3" fmla="*/ 142 h 142"/>
                  <a:gd name="T4" fmla="*/ 328 w 328"/>
                  <a:gd name="T5" fmla="*/ 0 h 142"/>
                  <a:gd name="T6" fmla="*/ 61 w 328"/>
                  <a:gd name="T7" fmla="*/ 0 h 142"/>
                  <a:gd name="T8" fmla="*/ 0 w 328"/>
                  <a:gd name="T9" fmla="*/ 71 h 142"/>
                  <a:gd name="T10" fmla="*/ 61 w 328"/>
                  <a:gd name="T11" fmla="*/ 142 h 142"/>
                </a:gdLst>
                <a:ahLst/>
                <a:cxnLst>
                  <a:cxn ang="0">
                    <a:pos x="T0" y="T1"/>
                  </a:cxn>
                  <a:cxn ang="0">
                    <a:pos x="T2" y="T3"/>
                  </a:cxn>
                  <a:cxn ang="0">
                    <a:pos x="T4" y="T5"/>
                  </a:cxn>
                  <a:cxn ang="0">
                    <a:pos x="T6" y="T7"/>
                  </a:cxn>
                  <a:cxn ang="0">
                    <a:pos x="T8" y="T9"/>
                  </a:cxn>
                  <a:cxn ang="0">
                    <a:pos x="T10" y="T11"/>
                  </a:cxn>
                </a:cxnLst>
                <a:rect l="0" t="0" r="r" b="b"/>
                <a:pathLst>
                  <a:path w="328" h="142">
                    <a:moveTo>
                      <a:pt x="61" y="142"/>
                    </a:moveTo>
                    <a:lnTo>
                      <a:pt x="328" y="142"/>
                    </a:lnTo>
                    <a:lnTo>
                      <a:pt x="328" y="0"/>
                    </a:lnTo>
                    <a:lnTo>
                      <a:pt x="61" y="0"/>
                    </a:lnTo>
                    <a:lnTo>
                      <a:pt x="0" y="71"/>
                    </a:lnTo>
                    <a:lnTo>
                      <a:pt x="61" y="142"/>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8"/>
              <p:cNvSpPr>
                <a:spLocks/>
              </p:cNvSpPr>
              <p:nvPr/>
            </p:nvSpPr>
            <p:spPr bwMode="auto">
              <a:xfrm>
                <a:off x="1287" y="1791"/>
                <a:ext cx="385" cy="133"/>
              </a:xfrm>
              <a:custGeom>
                <a:avLst/>
                <a:gdLst>
                  <a:gd name="T0" fmla="*/ 323 w 385"/>
                  <a:gd name="T1" fmla="*/ 133 h 133"/>
                  <a:gd name="T2" fmla="*/ 0 w 385"/>
                  <a:gd name="T3" fmla="*/ 133 h 133"/>
                  <a:gd name="T4" fmla="*/ 0 w 385"/>
                  <a:gd name="T5" fmla="*/ 0 h 133"/>
                  <a:gd name="T6" fmla="*/ 323 w 385"/>
                  <a:gd name="T7" fmla="*/ 0 h 133"/>
                  <a:gd name="T8" fmla="*/ 385 w 385"/>
                  <a:gd name="T9" fmla="*/ 66 h 133"/>
                  <a:gd name="T10" fmla="*/ 323 w 385"/>
                  <a:gd name="T11" fmla="*/ 133 h 133"/>
                </a:gdLst>
                <a:ahLst/>
                <a:cxnLst>
                  <a:cxn ang="0">
                    <a:pos x="T0" y="T1"/>
                  </a:cxn>
                  <a:cxn ang="0">
                    <a:pos x="T2" y="T3"/>
                  </a:cxn>
                  <a:cxn ang="0">
                    <a:pos x="T4" y="T5"/>
                  </a:cxn>
                  <a:cxn ang="0">
                    <a:pos x="T6" y="T7"/>
                  </a:cxn>
                  <a:cxn ang="0">
                    <a:pos x="T8" y="T9"/>
                  </a:cxn>
                  <a:cxn ang="0">
                    <a:pos x="T10" y="T11"/>
                  </a:cxn>
                </a:cxnLst>
                <a:rect l="0" t="0" r="r" b="b"/>
                <a:pathLst>
                  <a:path w="385" h="133">
                    <a:moveTo>
                      <a:pt x="323" y="133"/>
                    </a:moveTo>
                    <a:lnTo>
                      <a:pt x="0" y="133"/>
                    </a:lnTo>
                    <a:lnTo>
                      <a:pt x="0" y="0"/>
                    </a:lnTo>
                    <a:lnTo>
                      <a:pt x="323" y="0"/>
                    </a:lnTo>
                    <a:lnTo>
                      <a:pt x="385" y="66"/>
                    </a:lnTo>
                    <a:lnTo>
                      <a:pt x="323" y="133"/>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2" name="TextBox 21"/>
            <p:cNvSpPr txBox="1"/>
            <p:nvPr/>
          </p:nvSpPr>
          <p:spPr>
            <a:xfrm>
              <a:off x="1260953" y="3524162"/>
              <a:ext cx="1291508" cy="307777"/>
            </a:xfrm>
            <a:prstGeom prst="rect">
              <a:avLst/>
            </a:prstGeom>
            <a:noFill/>
          </p:spPr>
          <p:txBody>
            <a:bodyPr wrap="none" lIns="0" tIns="0" rIns="0" bIns="0" rtlCol="0">
              <a:spAutoFit/>
            </a:bodyPr>
            <a:lstStyle/>
            <a:p>
              <a:pPr algn="ctr"/>
              <a:r>
                <a:rPr lang="en-US" sz="2000" spc="-70" dirty="0">
                  <a:solidFill>
                    <a:schemeClr val="bg1"/>
                  </a:solidFill>
                </a:rPr>
                <a:t>Introduction</a:t>
              </a:r>
              <a:endParaRPr lang="en-GB" sz="2000" spc="-70" dirty="0">
                <a:solidFill>
                  <a:schemeClr val="bg1"/>
                </a:solidFill>
              </a:endParaRPr>
            </a:p>
          </p:txBody>
        </p:sp>
      </p:grpSp>
      <p:grpSp>
        <p:nvGrpSpPr>
          <p:cNvPr id="69" name="Group 68"/>
          <p:cNvGrpSpPr/>
          <p:nvPr/>
        </p:nvGrpSpPr>
        <p:grpSpPr>
          <a:xfrm>
            <a:off x="9075783" y="2843213"/>
            <a:ext cx="2189061" cy="1489235"/>
            <a:chOff x="9046394" y="2757481"/>
            <a:chExt cx="2189061" cy="1489235"/>
          </a:xfrm>
        </p:grpSpPr>
        <p:pic>
          <p:nvPicPr>
            <p:cNvPr id="31" name="Picture 30"/>
            <p:cNvPicPr>
              <a:picLocks noChangeAspect="1"/>
            </p:cNvPicPr>
            <p:nvPr/>
          </p:nvPicPr>
          <p:blipFill>
            <a:blip r:embed="rId2"/>
            <a:stretch>
              <a:fillRect/>
            </a:stretch>
          </p:blipFill>
          <p:spPr>
            <a:xfrm>
              <a:off x="9775856" y="2757481"/>
              <a:ext cx="739744" cy="968388"/>
            </a:xfrm>
            <a:prstGeom prst="rect">
              <a:avLst/>
            </a:prstGeom>
          </p:spPr>
        </p:pic>
        <p:sp>
          <p:nvSpPr>
            <p:cNvPr id="25" name="TextBox 24"/>
            <p:cNvSpPr txBox="1"/>
            <p:nvPr/>
          </p:nvSpPr>
          <p:spPr>
            <a:xfrm>
              <a:off x="9046394" y="3631163"/>
              <a:ext cx="2189061" cy="615553"/>
            </a:xfrm>
            <a:prstGeom prst="rect">
              <a:avLst/>
            </a:prstGeom>
            <a:noFill/>
          </p:spPr>
          <p:txBody>
            <a:bodyPr wrap="none" lIns="0" tIns="0" rIns="0" bIns="0" rtlCol="0">
              <a:spAutoFit/>
            </a:bodyPr>
            <a:lstStyle/>
            <a:p>
              <a:pPr algn="ctr"/>
              <a:r>
                <a:rPr lang="en-US" sz="2000" spc="-70" dirty="0">
                  <a:solidFill>
                    <a:schemeClr val="bg1"/>
                  </a:solidFill>
                </a:rPr>
                <a:t>Controlling site </a:t>
              </a:r>
              <a:br>
                <a:rPr lang="en-US" sz="2000" spc="-70" dirty="0">
                  <a:solidFill>
                    <a:schemeClr val="bg1"/>
                  </a:solidFill>
                </a:rPr>
              </a:br>
              <a:r>
                <a:rPr lang="en-US" sz="2000" spc="-70" dirty="0">
                  <a:solidFill>
                    <a:schemeClr val="bg1"/>
                  </a:solidFill>
                </a:rPr>
                <a:t>settings using CSOM</a:t>
              </a:r>
              <a:endParaRPr lang="en-GB" sz="2000" spc="-70" dirty="0">
                <a:solidFill>
                  <a:schemeClr val="bg1"/>
                </a:solidFill>
              </a:endParaRPr>
            </a:p>
          </p:txBody>
        </p:sp>
      </p:grpSp>
      <p:grpSp>
        <p:nvGrpSpPr>
          <p:cNvPr id="16" name="Group 15"/>
          <p:cNvGrpSpPr/>
          <p:nvPr/>
        </p:nvGrpSpPr>
        <p:grpSpPr>
          <a:xfrm>
            <a:off x="3566646" y="2776177"/>
            <a:ext cx="1841850" cy="1501627"/>
            <a:chOff x="3567689" y="2632075"/>
            <a:chExt cx="1841850" cy="1501627"/>
          </a:xfrm>
        </p:grpSpPr>
        <p:pic>
          <p:nvPicPr>
            <p:cNvPr id="32" name="Picture 31"/>
            <p:cNvPicPr>
              <a:picLocks noChangeAspect="1"/>
            </p:cNvPicPr>
            <p:nvPr/>
          </p:nvPicPr>
          <p:blipFill>
            <a:blip r:embed="rId3"/>
            <a:stretch>
              <a:fillRect/>
            </a:stretch>
          </p:blipFill>
          <p:spPr>
            <a:xfrm>
              <a:off x="4064182" y="2632075"/>
              <a:ext cx="859116" cy="1497750"/>
            </a:xfrm>
            <a:prstGeom prst="rect">
              <a:avLst/>
            </a:prstGeom>
          </p:spPr>
        </p:pic>
        <p:sp>
          <p:nvSpPr>
            <p:cNvPr id="23" name="TextBox 22"/>
            <p:cNvSpPr txBox="1"/>
            <p:nvPr/>
          </p:nvSpPr>
          <p:spPr>
            <a:xfrm>
              <a:off x="3567689" y="3518149"/>
              <a:ext cx="1841850" cy="615553"/>
            </a:xfrm>
            <a:prstGeom prst="rect">
              <a:avLst/>
            </a:prstGeom>
            <a:noFill/>
          </p:spPr>
          <p:txBody>
            <a:bodyPr wrap="none" lIns="0" tIns="0" rIns="0" bIns="0" rtlCol="0">
              <a:spAutoFit/>
            </a:bodyPr>
            <a:lstStyle/>
            <a:p>
              <a:pPr algn="ctr"/>
              <a:r>
                <a:rPr lang="en-US" sz="2000" spc="-70" dirty="0">
                  <a:solidFill>
                    <a:schemeClr val="bg1"/>
                  </a:solidFill>
                </a:rPr>
                <a:t>Page and content</a:t>
              </a:r>
              <a:br>
                <a:rPr lang="en-US" sz="2000" spc="-70" dirty="0">
                  <a:solidFill>
                    <a:schemeClr val="bg1"/>
                  </a:solidFill>
                </a:rPr>
              </a:br>
              <a:r>
                <a:rPr lang="en-US" sz="2000" spc="-70" dirty="0">
                  <a:solidFill>
                    <a:schemeClr val="bg1"/>
                  </a:solidFill>
                </a:rPr>
                <a:t>modifications</a:t>
              </a:r>
              <a:endParaRPr lang="en-GB" sz="2000" spc="-70" dirty="0">
                <a:solidFill>
                  <a:schemeClr val="bg1"/>
                </a:solidFill>
              </a:endParaRPr>
            </a:p>
          </p:txBody>
        </p:sp>
      </p:grpSp>
      <p:grpSp>
        <p:nvGrpSpPr>
          <p:cNvPr id="68" name="Group 67"/>
          <p:cNvGrpSpPr/>
          <p:nvPr/>
        </p:nvGrpSpPr>
        <p:grpSpPr>
          <a:xfrm>
            <a:off x="6369941" y="2632075"/>
            <a:ext cx="1701799" cy="1957388"/>
            <a:chOff x="6369941" y="2632075"/>
            <a:chExt cx="1701799" cy="1957388"/>
          </a:xfrm>
        </p:grpSpPr>
        <p:grpSp>
          <p:nvGrpSpPr>
            <p:cNvPr id="34" name="Group 33"/>
            <p:cNvGrpSpPr/>
            <p:nvPr/>
          </p:nvGrpSpPr>
          <p:grpSpPr>
            <a:xfrm>
              <a:off x="6369941" y="2632075"/>
              <a:ext cx="1701799" cy="1957388"/>
              <a:chOff x="6650038" y="3992563"/>
              <a:chExt cx="1701799" cy="1957388"/>
            </a:xfrm>
          </p:grpSpPr>
          <p:sp>
            <p:nvSpPr>
              <p:cNvPr id="35" name="Freeform 7"/>
              <p:cNvSpPr>
                <a:spLocks/>
              </p:cNvSpPr>
              <p:nvPr/>
            </p:nvSpPr>
            <p:spPr bwMode="auto">
              <a:xfrm>
                <a:off x="7043738" y="5573713"/>
                <a:ext cx="449262" cy="376238"/>
              </a:xfrm>
              <a:custGeom>
                <a:avLst/>
                <a:gdLst>
                  <a:gd name="T0" fmla="*/ 156 w 283"/>
                  <a:gd name="T1" fmla="*/ 39 h 237"/>
                  <a:gd name="T2" fmla="*/ 156 w 283"/>
                  <a:gd name="T3" fmla="*/ 0 h 237"/>
                  <a:gd name="T4" fmla="*/ 187 w 283"/>
                  <a:gd name="T5" fmla="*/ 0 h 237"/>
                  <a:gd name="T6" fmla="*/ 187 w 283"/>
                  <a:gd name="T7" fmla="*/ 39 h 237"/>
                  <a:gd name="T8" fmla="*/ 197 w 283"/>
                  <a:gd name="T9" fmla="*/ 39 h 237"/>
                  <a:gd name="T10" fmla="*/ 197 w 283"/>
                  <a:gd name="T11" fmla="*/ 0 h 237"/>
                  <a:gd name="T12" fmla="*/ 228 w 283"/>
                  <a:gd name="T13" fmla="*/ 0 h 237"/>
                  <a:gd name="T14" fmla="*/ 228 w 283"/>
                  <a:gd name="T15" fmla="*/ 39 h 237"/>
                  <a:gd name="T16" fmla="*/ 283 w 283"/>
                  <a:gd name="T17" fmla="*/ 39 h 237"/>
                  <a:gd name="T18" fmla="*/ 283 w 283"/>
                  <a:gd name="T19" fmla="*/ 49 h 237"/>
                  <a:gd name="T20" fmla="*/ 270 w 283"/>
                  <a:gd name="T21" fmla="*/ 49 h 237"/>
                  <a:gd name="T22" fmla="*/ 270 w 283"/>
                  <a:gd name="T23" fmla="*/ 237 h 237"/>
                  <a:gd name="T24" fmla="*/ 13 w 283"/>
                  <a:gd name="T25" fmla="*/ 237 h 237"/>
                  <a:gd name="T26" fmla="*/ 13 w 283"/>
                  <a:gd name="T27" fmla="*/ 49 h 237"/>
                  <a:gd name="T28" fmla="*/ 0 w 283"/>
                  <a:gd name="T29" fmla="*/ 49 h 237"/>
                  <a:gd name="T30" fmla="*/ 0 w 283"/>
                  <a:gd name="T31" fmla="*/ 39 h 237"/>
                  <a:gd name="T32" fmla="*/ 156 w 283"/>
                  <a:gd name="T33" fmla="*/ 3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3" h="237">
                    <a:moveTo>
                      <a:pt x="156" y="39"/>
                    </a:moveTo>
                    <a:lnTo>
                      <a:pt x="156" y="0"/>
                    </a:lnTo>
                    <a:lnTo>
                      <a:pt x="187" y="0"/>
                    </a:lnTo>
                    <a:lnTo>
                      <a:pt x="187" y="39"/>
                    </a:lnTo>
                    <a:lnTo>
                      <a:pt x="197" y="39"/>
                    </a:lnTo>
                    <a:lnTo>
                      <a:pt x="197" y="0"/>
                    </a:lnTo>
                    <a:lnTo>
                      <a:pt x="228" y="0"/>
                    </a:lnTo>
                    <a:lnTo>
                      <a:pt x="228" y="39"/>
                    </a:lnTo>
                    <a:lnTo>
                      <a:pt x="283" y="39"/>
                    </a:lnTo>
                    <a:lnTo>
                      <a:pt x="283" y="49"/>
                    </a:lnTo>
                    <a:lnTo>
                      <a:pt x="270" y="49"/>
                    </a:lnTo>
                    <a:lnTo>
                      <a:pt x="270" y="237"/>
                    </a:lnTo>
                    <a:lnTo>
                      <a:pt x="13" y="237"/>
                    </a:lnTo>
                    <a:lnTo>
                      <a:pt x="13" y="49"/>
                    </a:lnTo>
                    <a:lnTo>
                      <a:pt x="0" y="49"/>
                    </a:lnTo>
                    <a:lnTo>
                      <a:pt x="0" y="39"/>
                    </a:lnTo>
                    <a:lnTo>
                      <a:pt x="156" y="39"/>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Rectangle 17"/>
              <p:cNvSpPr>
                <a:spLocks noChangeArrowheads="1"/>
              </p:cNvSpPr>
              <p:nvPr/>
            </p:nvSpPr>
            <p:spPr bwMode="auto">
              <a:xfrm>
                <a:off x="7577137" y="5922963"/>
                <a:ext cx="582612" cy="26988"/>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Rectangle 18"/>
              <p:cNvSpPr>
                <a:spLocks noChangeArrowheads="1"/>
              </p:cNvSpPr>
              <p:nvPr/>
            </p:nvSpPr>
            <p:spPr bwMode="auto">
              <a:xfrm>
                <a:off x="7815262" y="5835650"/>
                <a:ext cx="23812" cy="873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Oval 19"/>
              <p:cNvSpPr>
                <a:spLocks noChangeArrowheads="1"/>
              </p:cNvSpPr>
              <p:nvPr/>
            </p:nvSpPr>
            <p:spPr bwMode="auto">
              <a:xfrm>
                <a:off x="7769224" y="5757863"/>
                <a:ext cx="117475" cy="117475"/>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Oval 20"/>
              <p:cNvSpPr>
                <a:spLocks noChangeArrowheads="1"/>
              </p:cNvSpPr>
              <p:nvPr/>
            </p:nvSpPr>
            <p:spPr bwMode="auto">
              <a:xfrm>
                <a:off x="7785099" y="5699125"/>
                <a:ext cx="85725" cy="8413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Rectangle 21"/>
              <p:cNvSpPr>
                <a:spLocks noChangeArrowheads="1"/>
              </p:cNvSpPr>
              <p:nvPr/>
            </p:nvSpPr>
            <p:spPr bwMode="auto">
              <a:xfrm>
                <a:off x="7662862" y="5835650"/>
                <a:ext cx="23812" cy="873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1" name="Oval 22"/>
              <p:cNvSpPr>
                <a:spLocks noChangeArrowheads="1"/>
              </p:cNvSpPr>
              <p:nvPr/>
            </p:nvSpPr>
            <p:spPr bwMode="auto">
              <a:xfrm>
                <a:off x="7616824" y="5757863"/>
                <a:ext cx="115887" cy="117475"/>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Oval 23"/>
              <p:cNvSpPr>
                <a:spLocks noChangeArrowheads="1"/>
              </p:cNvSpPr>
              <p:nvPr/>
            </p:nvSpPr>
            <p:spPr bwMode="auto">
              <a:xfrm>
                <a:off x="7632699" y="5699125"/>
                <a:ext cx="85725" cy="8413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Rectangle 25"/>
              <p:cNvSpPr>
                <a:spLocks noChangeArrowheads="1"/>
              </p:cNvSpPr>
              <p:nvPr/>
            </p:nvSpPr>
            <p:spPr bwMode="auto">
              <a:xfrm>
                <a:off x="6650038" y="5627688"/>
                <a:ext cx="369887" cy="322263"/>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Rectangle 26"/>
              <p:cNvSpPr>
                <a:spLocks noChangeArrowheads="1"/>
              </p:cNvSpPr>
              <p:nvPr/>
            </p:nvSpPr>
            <p:spPr bwMode="auto">
              <a:xfrm>
                <a:off x="6650038" y="5611813"/>
                <a:ext cx="390525" cy="15875"/>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Rectangle 27"/>
              <p:cNvSpPr>
                <a:spLocks noChangeArrowheads="1"/>
              </p:cNvSpPr>
              <p:nvPr/>
            </p:nvSpPr>
            <p:spPr bwMode="auto">
              <a:xfrm>
                <a:off x="6837363" y="5846763"/>
                <a:ext cx="52387" cy="103188"/>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Rectangle 28"/>
              <p:cNvSpPr>
                <a:spLocks noChangeArrowheads="1"/>
              </p:cNvSpPr>
              <p:nvPr/>
            </p:nvSpPr>
            <p:spPr bwMode="auto">
              <a:xfrm>
                <a:off x="6743700" y="5846763"/>
                <a:ext cx="53975" cy="103188"/>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Rectangle 29"/>
              <p:cNvSpPr>
                <a:spLocks noChangeArrowheads="1"/>
              </p:cNvSpPr>
              <p:nvPr/>
            </p:nvSpPr>
            <p:spPr bwMode="auto">
              <a:xfrm>
                <a:off x="6651625" y="5668963"/>
                <a:ext cx="330200" cy="53975"/>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Rectangle 30"/>
              <p:cNvSpPr>
                <a:spLocks noChangeArrowheads="1"/>
              </p:cNvSpPr>
              <p:nvPr/>
            </p:nvSpPr>
            <p:spPr bwMode="auto">
              <a:xfrm>
                <a:off x="6651625" y="5761038"/>
                <a:ext cx="330200" cy="52388"/>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Rectangle 31"/>
              <p:cNvSpPr>
                <a:spLocks noChangeArrowheads="1"/>
              </p:cNvSpPr>
              <p:nvPr/>
            </p:nvSpPr>
            <p:spPr bwMode="auto">
              <a:xfrm>
                <a:off x="6678613" y="5548313"/>
                <a:ext cx="158750" cy="6350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Rectangle 32"/>
              <p:cNvSpPr>
                <a:spLocks noChangeArrowheads="1"/>
              </p:cNvSpPr>
              <p:nvPr/>
            </p:nvSpPr>
            <p:spPr bwMode="auto">
              <a:xfrm>
                <a:off x="7110413" y="5259388"/>
                <a:ext cx="406400" cy="69056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Rectangle 33"/>
              <p:cNvSpPr>
                <a:spLocks noChangeArrowheads="1"/>
              </p:cNvSpPr>
              <p:nvPr/>
            </p:nvSpPr>
            <p:spPr bwMode="auto">
              <a:xfrm>
                <a:off x="7089775" y="5243513"/>
                <a:ext cx="447675" cy="158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2" name="Rectangle 34"/>
              <p:cNvSpPr>
                <a:spLocks noChangeArrowheads="1"/>
              </p:cNvSpPr>
              <p:nvPr/>
            </p:nvSpPr>
            <p:spPr bwMode="auto">
              <a:xfrm>
                <a:off x="7332663" y="5846763"/>
                <a:ext cx="53975" cy="1031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Rectangle 35"/>
              <p:cNvSpPr>
                <a:spLocks noChangeArrowheads="1"/>
              </p:cNvSpPr>
              <p:nvPr/>
            </p:nvSpPr>
            <p:spPr bwMode="auto">
              <a:xfrm>
                <a:off x="7242175" y="5846763"/>
                <a:ext cx="53975" cy="1031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Rectangle 36"/>
              <p:cNvSpPr>
                <a:spLocks noChangeArrowheads="1"/>
              </p:cNvSpPr>
              <p:nvPr/>
            </p:nvSpPr>
            <p:spPr bwMode="auto">
              <a:xfrm>
                <a:off x="7150100" y="5487988"/>
                <a:ext cx="328612"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5" name="Rectangle 37"/>
              <p:cNvSpPr>
                <a:spLocks noChangeArrowheads="1"/>
              </p:cNvSpPr>
              <p:nvPr/>
            </p:nvSpPr>
            <p:spPr bwMode="auto">
              <a:xfrm>
                <a:off x="7150100" y="5578475"/>
                <a:ext cx="328612"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 name="Rectangle 38"/>
              <p:cNvSpPr>
                <a:spLocks noChangeArrowheads="1"/>
              </p:cNvSpPr>
              <p:nvPr/>
            </p:nvSpPr>
            <p:spPr bwMode="auto">
              <a:xfrm>
                <a:off x="7150100" y="5668963"/>
                <a:ext cx="328612" cy="539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Rectangle 39"/>
              <p:cNvSpPr>
                <a:spLocks noChangeArrowheads="1"/>
              </p:cNvSpPr>
              <p:nvPr/>
            </p:nvSpPr>
            <p:spPr bwMode="auto">
              <a:xfrm>
                <a:off x="7150100" y="5761038"/>
                <a:ext cx="328612"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8" name="Rectangle 40"/>
              <p:cNvSpPr>
                <a:spLocks noChangeArrowheads="1"/>
              </p:cNvSpPr>
              <p:nvPr/>
            </p:nvSpPr>
            <p:spPr bwMode="auto">
              <a:xfrm>
                <a:off x="7150100" y="5303838"/>
                <a:ext cx="328612" cy="539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9" name="Rectangle 41"/>
              <p:cNvSpPr>
                <a:spLocks noChangeArrowheads="1"/>
              </p:cNvSpPr>
              <p:nvPr/>
            </p:nvSpPr>
            <p:spPr bwMode="auto">
              <a:xfrm>
                <a:off x="7150100" y="5395913"/>
                <a:ext cx="328612"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Rectangle 42"/>
              <p:cNvSpPr>
                <a:spLocks noChangeArrowheads="1"/>
              </p:cNvSpPr>
              <p:nvPr/>
            </p:nvSpPr>
            <p:spPr bwMode="auto">
              <a:xfrm>
                <a:off x="7400925" y="5181600"/>
                <a:ext cx="49212" cy="619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Rectangle 43"/>
              <p:cNvSpPr>
                <a:spLocks noChangeArrowheads="1"/>
              </p:cNvSpPr>
              <p:nvPr/>
            </p:nvSpPr>
            <p:spPr bwMode="auto">
              <a:xfrm>
                <a:off x="7335838" y="5181600"/>
                <a:ext cx="49212" cy="619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2" name="Rectangle 44"/>
              <p:cNvSpPr>
                <a:spLocks noChangeArrowheads="1"/>
              </p:cNvSpPr>
              <p:nvPr/>
            </p:nvSpPr>
            <p:spPr bwMode="auto">
              <a:xfrm>
                <a:off x="7485063" y="5922963"/>
                <a:ext cx="153987" cy="26988"/>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Rectangle 45"/>
              <p:cNvSpPr>
                <a:spLocks noChangeArrowheads="1"/>
              </p:cNvSpPr>
              <p:nvPr/>
            </p:nvSpPr>
            <p:spPr bwMode="auto">
              <a:xfrm>
                <a:off x="6981825" y="5922963"/>
                <a:ext cx="222250" cy="26988"/>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46"/>
              <p:cNvSpPr>
                <a:spLocks/>
              </p:cNvSpPr>
              <p:nvPr/>
            </p:nvSpPr>
            <p:spPr bwMode="auto">
              <a:xfrm>
                <a:off x="7559675" y="4000500"/>
                <a:ext cx="781050" cy="511175"/>
              </a:xfrm>
              <a:custGeom>
                <a:avLst/>
                <a:gdLst>
                  <a:gd name="T0" fmla="*/ 113 w 703"/>
                  <a:gd name="T1" fmla="*/ 202 h 460"/>
                  <a:gd name="T2" fmla="*/ 113 w 703"/>
                  <a:gd name="T3" fmla="*/ 193 h 460"/>
                  <a:gd name="T4" fmla="*/ 307 w 703"/>
                  <a:gd name="T5" fmla="*/ 0 h 460"/>
                  <a:gd name="T6" fmla="*/ 468 w 703"/>
                  <a:gd name="T7" fmla="*/ 86 h 460"/>
                  <a:gd name="T8" fmla="*/ 521 w 703"/>
                  <a:gd name="T9" fmla="*/ 72 h 460"/>
                  <a:gd name="T10" fmla="*/ 584 w 703"/>
                  <a:gd name="T11" fmla="*/ 91 h 460"/>
                  <a:gd name="T12" fmla="*/ 634 w 703"/>
                  <a:gd name="T13" fmla="*/ 181 h 460"/>
                  <a:gd name="T14" fmla="*/ 703 w 703"/>
                  <a:gd name="T15" fmla="*/ 308 h 460"/>
                  <a:gd name="T16" fmla="*/ 568 w 703"/>
                  <a:gd name="T17" fmla="*/ 460 h 460"/>
                  <a:gd name="T18" fmla="*/ 551 w 703"/>
                  <a:gd name="T19" fmla="*/ 460 h 460"/>
                  <a:gd name="T20" fmla="*/ 535 w 703"/>
                  <a:gd name="T21" fmla="*/ 460 h 460"/>
                  <a:gd name="T22" fmla="*/ 219 w 703"/>
                  <a:gd name="T23" fmla="*/ 460 h 460"/>
                  <a:gd name="T24" fmla="*/ 213 w 703"/>
                  <a:gd name="T25" fmla="*/ 460 h 460"/>
                  <a:gd name="T26" fmla="*/ 205 w 703"/>
                  <a:gd name="T27" fmla="*/ 460 h 460"/>
                  <a:gd name="T28" fmla="*/ 181 w 703"/>
                  <a:gd name="T29" fmla="*/ 460 h 460"/>
                  <a:gd name="T30" fmla="*/ 131 w 703"/>
                  <a:gd name="T31" fmla="*/ 460 h 460"/>
                  <a:gd name="T32" fmla="*/ 0 w 703"/>
                  <a:gd name="T33" fmla="*/ 330 h 460"/>
                  <a:gd name="T34" fmla="*/ 113 w 703"/>
                  <a:gd name="T35" fmla="*/ 202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3" h="460">
                    <a:moveTo>
                      <a:pt x="113" y="202"/>
                    </a:moveTo>
                    <a:cubicBezTo>
                      <a:pt x="113" y="199"/>
                      <a:pt x="113" y="195"/>
                      <a:pt x="113" y="193"/>
                    </a:cubicBezTo>
                    <a:cubicBezTo>
                      <a:pt x="113" y="86"/>
                      <a:pt x="199" y="0"/>
                      <a:pt x="307" y="0"/>
                    </a:cubicBezTo>
                    <a:cubicBezTo>
                      <a:pt x="374" y="0"/>
                      <a:pt x="433" y="35"/>
                      <a:pt x="468" y="86"/>
                    </a:cubicBezTo>
                    <a:cubicBezTo>
                      <a:pt x="484" y="77"/>
                      <a:pt x="502" y="72"/>
                      <a:pt x="521" y="72"/>
                    </a:cubicBezTo>
                    <a:cubicBezTo>
                      <a:pt x="544" y="72"/>
                      <a:pt x="566" y="79"/>
                      <a:pt x="584" y="91"/>
                    </a:cubicBezTo>
                    <a:cubicBezTo>
                      <a:pt x="613" y="110"/>
                      <a:pt x="633" y="144"/>
                      <a:pt x="634" y="181"/>
                    </a:cubicBezTo>
                    <a:cubicBezTo>
                      <a:pt x="675" y="208"/>
                      <a:pt x="703" y="256"/>
                      <a:pt x="703" y="308"/>
                    </a:cubicBezTo>
                    <a:cubicBezTo>
                      <a:pt x="703" y="387"/>
                      <a:pt x="644" y="451"/>
                      <a:pt x="568" y="460"/>
                    </a:cubicBezTo>
                    <a:cubicBezTo>
                      <a:pt x="562" y="460"/>
                      <a:pt x="556" y="460"/>
                      <a:pt x="551" y="460"/>
                    </a:cubicBezTo>
                    <a:cubicBezTo>
                      <a:pt x="546" y="460"/>
                      <a:pt x="541" y="460"/>
                      <a:pt x="535" y="460"/>
                    </a:cubicBezTo>
                    <a:cubicBezTo>
                      <a:pt x="464" y="460"/>
                      <a:pt x="298" y="460"/>
                      <a:pt x="219" y="460"/>
                    </a:cubicBezTo>
                    <a:cubicBezTo>
                      <a:pt x="216" y="460"/>
                      <a:pt x="214" y="460"/>
                      <a:pt x="213" y="460"/>
                    </a:cubicBezTo>
                    <a:cubicBezTo>
                      <a:pt x="205" y="460"/>
                      <a:pt x="205" y="460"/>
                      <a:pt x="205" y="460"/>
                    </a:cubicBezTo>
                    <a:cubicBezTo>
                      <a:pt x="201" y="460"/>
                      <a:pt x="189" y="460"/>
                      <a:pt x="181" y="460"/>
                    </a:cubicBezTo>
                    <a:cubicBezTo>
                      <a:pt x="131" y="460"/>
                      <a:pt x="131" y="460"/>
                      <a:pt x="131" y="460"/>
                    </a:cubicBezTo>
                    <a:cubicBezTo>
                      <a:pt x="59" y="459"/>
                      <a:pt x="0" y="401"/>
                      <a:pt x="0" y="330"/>
                    </a:cubicBezTo>
                    <a:cubicBezTo>
                      <a:pt x="0" y="265"/>
                      <a:pt x="50" y="211"/>
                      <a:pt x="113" y="202"/>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47"/>
              <p:cNvSpPr>
                <a:spLocks/>
              </p:cNvSpPr>
              <p:nvPr/>
            </p:nvSpPr>
            <p:spPr bwMode="auto">
              <a:xfrm>
                <a:off x="7356475" y="4341813"/>
                <a:ext cx="995362" cy="1460500"/>
              </a:xfrm>
              <a:custGeom>
                <a:avLst/>
                <a:gdLst>
                  <a:gd name="T0" fmla="*/ 6 w 896"/>
                  <a:gd name="T1" fmla="*/ 1305 h 1316"/>
                  <a:gd name="T2" fmla="*/ 180 w 896"/>
                  <a:gd name="T3" fmla="*/ 1070 h 1316"/>
                  <a:gd name="T4" fmla="*/ 293 w 896"/>
                  <a:gd name="T5" fmla="*/ 48 h 1316"/>
                  <a:gd name="T6" fmla="*/ 282 w 896"/>
                  <a:gd name="T7" fmla="*/ 46 h 1316"/>
                  <a:gd name="T8" fmla="*/ 173 w 896"/>
                  <a:gd name="T9" fmla="*/ 5 h 1316"/>
                  <a:gd name="T10" fmla="*/ 179 w 896"/>
                  <a:gd name="T11" fmla="*/ 0 h 1316"/>
                  <a:gd name="T12" fmla="*/ 184 w 896"/>
                  <a:gd name="T13" fmla="*/ 5 h 1316"/>
                  <a:gd name="T14" fmla="*/ 284 w 896"/>
                  <a:gd name="T15" fmla="*/ 35 h 1316"/>
                  <a:gd name="T16" fmla="*/ 534 w 896"/>
                  <a:gd name="T17" fmla="*/ 50 h 1316"/>
                  <a:gd name="T18" fmla="*/ 785 w 896"/>
                  <a:gd name="T19" fmla="*/ 35 h 1316"/>
                  <a:gd name="T20" fmla="*/ 884 w 896"/>
                  <a:gd name="T21" fmla="*/ 5 h 1316"/>
                  <a:gd name="T22" fmla="*/ 890 w 896"/>
                  <a:gd name="T23" fmla="*/ 0 h 1316"/>
                  <a:gd name="T24" fmla="*/ 896 w 896"/>
                  <a:gd name="T25" fmla="*/ 5 h 1316"/>
                  <a:gd name="T26" fmla="*/ 787 w 896"/>
                  <a:gd name="T27" fmla="*/ 46 h 1316"/>
                  <a:gd name="T28" fmla="*/ 534 w 896"/>
                  <a:gd name="T29" fmla="*/ 61 h 1316"/>
                  <a:gd name="T30" fmla="*/ 304 w 896"/>
                  <a:gd name="T31" fmla="*/ 49 h 1316"/>
                  <a:gd name="T32" fmla="*/ 191 w 896"/>
                  <a:gd name="T33" fmla="*/ 1074 h 1316"/>
                  <a:gd name="T34" fmla="*/ 6 w 896"/>
                  <a:gd name="T35" fmla="*/ 1316 h 1316"/>
                  <a:gd name="T36" fmla="*/ 0 w 896"/>
                  <a:gd name="T37" fmla="*/ 1310 h 1316"/>
                  <a:gd name="T38" fmla="*/ 6 w 896"/>
                  <a:gd name="T39" fmla="*/ 1305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6" h="1316">
                    <a:moveTo>
                      <a:pt x="6" y="1305"/>
                    </a:moveTo>
                    <a:cubicBezTo>
                      <a:pt x="70" y="1305"/>
                      <a:pt x="133" y="1219"/>
                      <a:pt x="180" y="1070"/>
                    </a:cubicBezTo>
                    <a:cubicBezTo>
                      <a:pt x="228" y="918"/>
                      <a:pt x="293" y="265"/>
                      <a:pt x="293" y="48"/>
                    </a:cubicBezTo>
                    <a:cubicBezTo>
                      <a:pt x="289" y="47"/>
                      <a:pt x="286" y="47"/>
                      <a:pt x="282" y="46"/>
                    </a:cubicBezTo>
                    <a:cubicBezTo>
                      <a:pt x="173" y="31"/>
                      <a:pt x="173" y="12"/>
                      <a:pt x="173" y="5"/>
                    </a:cubicBezTo>
                    <a:cubicBezTo>
                      <a:pt x="173" y="2"/>
                      <a:pt x="175" y="0"/>
                      <a:pt x="179" y="0"/>
                    </a:cubicBezTo>
                    <a:cubicBezTo>
                      <a:pt x="182" y="0"/>
                      <a:pt x="184" y="2"/>
                      <a:pt x="184" y="5"/>
                    </a:cubicBezTo>
                    <a:cubicBezTo>
                      <a:pt x="184" y="6"/>
                      <a:pt x="186" y="21"/>
                      <a:pt x="284" y="35"/>
                    </a:cubicBezTo>
                    <a:cubicBezTo>
                      <a:pt x="351" y="44"/>
                      <a:pt x="440" y="50"/>
                      <a:pt x="534" y="50"/>
                    </a:cubicBezTo>
                    <a:cubicBezTo>
                      <a:pt x="629" y="50"/>
                      <a:pt x="718" y="44"/>
                      <a:pt x="785" y="35"/>
                    </a:cubicBezTo>
                    <a:cubicBezTo>
                      <a:pt x="883" y="21"/>
                      <a:pt x="884" y="6"/>
                      <a:pt x="884" y="5"/>
                    </a:cubicBezTo>
                    <a:cubicBezTo>
                      <a:pt x="884" y="2"/>
                      <a:pt x="887" y="0"/>
                      <a:pt x="890" y="0"/>
                    </a:cubicBezTo>
                    <a:cubicBezTo>
                      <a:pt x="893" y="0"/>
                      <a:pt x="896" y="2"/>
                      <a:pt x="896" y="5"/>
                    </a:cubicBezTo>
                    <a:cubicBezTo>
                      <a:pt x="896" y="12"/>
                      <a:pt x="896" y="31"/>
                      <a:pt x="787" y="46"/>
                    </a:cubicBezTo>
                    <a:cubicBezTo>
                      <a:pt x="719" y="56"/>
                      <a:pt x="630" y="61"/>
                      <a:pt x="534" y="61"/>
                    </a:cubicBezTo>
                    <a:cubicBezTo>
                      <a:pt x="449" y="61"/>
                      <a:pt x="369" y="57"/>
                      <a:pt x="304" y="49"/>
                    </a:cubicBezTo>
                    <a:cubicBezTo>
                      <a:pt x="304" y="267"/>
                      <a:pt x="239" y="920"/>
                      <a:pt x="191" y="1074"/>
                    </a:cubicBezTo>
                    <a:cubicBezTo>
                      <a:pt x="142" y="1230"/>
                      <a:pt x="76" y="1316"/>
                      <a:pt x="6" y="1316"/>
                    </a:cubicBezTo>
                    <a:cubicBezTo>
                      <a:pt x="3" y="1316"/>
                      <a:pt x="0" y="1313"/>
                      <a:pt x="0" y="1310"/>
                    </a:cubicBezTo>
                    <a:cubicBezTo>
                      <a:pt x="0" y="1307"/>
                      <a:pt x="3" y="1305"/>
                      <a:pt x="6" y="1305"/>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48"/>
              <p:cNvSpPr>
                <a:spLocks/>
              </p:cNvSpPr>
              <p:nvPr/>
            </p:nvSpPr>
            <p:spPr bwMode="auto">
              <a:xfrm>
                <a:off x="7005638" y="3992563"/>
                <a:ext cx="509587" cy="331788"/>
              </a:xfrm>
              <a:custGeom>
                <a:avLst/>
                <a:gdLst>
                  <a:gd name="T0" fmla="*/ 73 w 458"/>
                  <a:gd name="T1" fmla="*/ 131 h 299"/>
                  <a:gd name="T2" fmla="*/ 73 w 458"/>
                  <a:gd name="T3" fmla="*/ 125 h 299"/>
                  <a:gd name="T4" fmla="*/ 199 w 458"/>
                  <a:gd name="T5" fmla="*/ 0 h 299"/>
                  <a:gd name="T6" fmla="*/ 305 w 458"/>
                  <a:gd name="T7" fmla="*/ 56 h 299"/>
                  <a:gd name="T8" fmla="*/ 339 w 458"/>
                  <a:gd name="T9" fmla="*/ 46 h 299"/>
                  <a:gd name="T10" fmla="*/ 380 w 458"/>
                  <a:gd name="T11" fmla="*/ 59 h 299"/>
                  <a:gd name="T12" fmla="*/ 412 w 458"/>
                  <a:gd name="T13" fmla="*/ 117 h 299"/>
                  <a:gd name="T14" fmla="*/ 458 w 458"/>
                  <a:gd name="T15" fmla="*/ 200 h 299"/>
                  <a:gd name="T16" fmla="*/ 369 w 458"/>
                  <a:gd name="T17" fmla="*/ 299 h 299"/>
                  <a:gd name="T18" fmla="*/ 358 w 458"/>
                  <a:gd name="T19" fmla="*/ 299 h 299"/>
                  <a:gd name="T20" fmla="*/ 348 w 458"/>
                  <a:gd name="T21" fmla="*/ 299 h 299"/>
                  <a:gd name="T22" fmla="*/ 142 w 458"/>
                  <a:gd name="T23" fmla="*/ 299 h 299"/>
                  <a:gd name="T24" fmla="*/ 138 w 458"/>
                  <a:gd name="T25" fmla="*/ 299 h 299"/>
                  <a:gd name="T26" fmla="*/ 133 w 458"/>
                  <a:gd name="T27" fmla="*/ 299 h 299"/>
                  <a:gd name="T28" fmla="*/ 118 w 458"/>
                  <a:gd name="T29" fmla="*/ 299 h 299"/>
                  <a:gd name="T30" fmla="*/ 85 w 458"/>
                  <a:gd name="T31" fmla="*/ 299 h 299"/>
                  <a:gd name="T32" fmla="*/ 0 w 458"/>
                  <a:gd name="T33" fmla="*/ 214 h 299"/>
                  <a:gd name="T34" fmla="*/ 73 w 458"/>
                  <a:gd name="T35" fmla="*/ 131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8" h="299">
                    <a:moveTo>
                      <a:pt x="73" y="131"/>
                    </a:moveTo>
                    <a:cubicBezTo>
                      <a:pt x="73" y="129"/>
                      <a:pt x="73" y="127"/>
                      <a:pt x="73" y="125"/>
                    </a:cubicBezTo>
                    <a:cubicBezTo>
                      <a:pt x="73" y="56"/>
                      <a:pt x="130" y="0"/>
                      <a:pt x="199" y="0"/>
                    </a:cubicBezTo>
                    <a:cubicBezTo>
                      <a:pt x="243" y="0"/>
                      <a:pt x="282" y="22"/>
                      <a:pt x="305" y="56"/>
                    </a:cubicBezTo>
                    <a:cubicBezTo>
                      <a:pt x="315" y="50"/>
                      <a:pt x="326" y="46"/>
                      <a:pt x="339" y="46"/>
                    </a:cubicBezTo>
                    <a:cubicBezTo>
                      <a:pt x="354" y="46"/>
                      <a:pt x="368" y="51"/>
                      <a:pt x="380" y="59"/>
                    </a:cubicBezTo>
                    <a:cubicBezTo>
                      <a:pt x="399" y="71"/>
                      <a:pt x="412" y="93"/>
                      <a:pt x="412" y="117"/>
                    </a:cubicBezTo>
                    <a:cubicBezTo>
                      <a:pt x="439" y="135"/>
                      <a:pt x="458" y="166"/>
                      <a:pt x="458" y="200"/>
                    </a:cubicBezTo>
                    <a:cubicBezTo>
                      <a:pt x="458" y="251"/>
                      <a:pt x="419" y="293"/>
                      <a:pt x="369" y="299"/>
                    </a:cubicBezTo>
                    <a:cubicBezTo>
                      <a:pt x="366" y="299"/>
                      <a:pt x="362" y="299"/>
                      <a:pt x="358" y="299"/>
                    </a:cubicBezTo>
                    <a:cubicBezTo>
                      <a:pt x="355" y="299"/>
                      <a:pt x="352" y="299"/>
                      <a:pt x="348" y="299"/>
                    </a:cubicBezTo>
                    <a:cubicBezTo>
                      <a:pt x="302" y="299"/>
                      <a:pt x="194" y="299"/>
                      <a:pt x="142" y="299"/>
                    </a:cubicBezTo>
                    <a:cubicBezTo>
                      <a:pt x="141" y="299"/>
                      <a:pt x="139" y="299"/>
                      <a:pt x="138" y="299"/>
                    </a:cubicBezTo>
                    <a:cubicBezTo>
                      <a:pt x="133" y="299"/>
                      <a:pt x="133" y="299"/>
                      <a:pt x="133" y="299"/>
                    </a:cubicBezTo>
                    <a:cubicBezTo>
                      <a:pt x="130" y="299"/>
                      <a:pt x="123" y="299"/>
                      <a:pt x="118" y="299"/>
                    </a:cubicBezTo>
                    <a:cubicBezTo>
                      <a:pt x="85" y="299"/>
                      <a:pt x="85" y="299"/>
                      <a:pt x="85" y="299"/>
                    </a:cubicBezTo>
                    <a:cubicBezTo>
                      <a:pt x="38" y="298"/>
                      <a:pt x="0" y="260"/>
                      <a:pt x="0" y="214"/>
                    </a:cubicBezTo>
                    <a:cubicBezTo>
                      <a:pt x="0" y="172"/>
                      <a:pt x="32" y="137"/>
                      <a:pt x="73" y="131"/>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49"/>
              <p:cNvSpPr>
                <a:spLocks/>
              </p:cNvSpPr>
              <p:nvPr/>
            </p:nvSpPr>
            <p:spPr bwMode="auto">
              <a:xfrm>
                <a:off x="6951663" y="4213225"/>
                <a:ext cx="573087" cy="1589088"/>
              </a:xfrm>
              <a:custGeom>
                <a:avLst/>
                <a:gdLst>
                  <a:gd name="T0" fmla="*/ 5 w 515"/>
                  <a:gd name="T1" fmla="*/ 1420 h 1431"/>
                  <a:gd name="T2" fmla="*/ 222 w 515"/>
                  <a:gd name="T3" fmla="*/ 1149 h 1431"/>
                  <a:gd name="T4" fmla="*/ 353 w 515"/>
                  <a:gd name="T5" fmla="*/ 43 h 1431"/>
                  <a:gd name="T6" fmla="*/ 277 w 515"/>
                  <a:gd name="T7" fmla="*/ 45 h 1431"/>
                  <a:gd name="T8" fmla="*/ 39 w 515"/>
                  <a:gd name="T9" fmla="*/ 6 h 1431"/>
                  <a:gd name="T10" fmla="*/ 45 w 515"/>
                  <a:gd name="T11" fmla="*/ 0 h 1431"/>
                  <a:gd name="T12" fmla="*/ 50 w 515"/>
                  <a:gd name="T13" fmla="*/ 6 h 1431"/>
                  <a:gd name="T14" fmla="*/ 277 w 515"/>
                  <a:gd name="T15" fmla="*/ 33 h 1431"/>
                  <a:gd name="T16" fmla="*/ 504 w 515"/>
                  <a:gd name="T17" fmla="*/ 6 h 1431"/>
                  <a:gd name="T18" fmla="*/ 509 w 515"/>
                  <a:gd name="T19" fmla="*/ 1 h 1431"/>
                  <a:gd name="T20" fmla="*/ 515 w 515"/>
                  <a:gd name="T21" fmla="*/ 6 h 1431"/>
                  <a:gd name="T22" fmla="*/ 364 w 515"/>
                  <a:gd name="T23" fmla="*/ 42 h 1431"/>
                  <a:gd name="T24" fmla="*/ 233 w 515"/>
                  <a:gd name="T25" fmla="*/ 1153 h 1431"/>
                  <a:gd name="T26" fmla="*/ 5 w 515"/>
                  <a:gd name="T27" fmla="*/ 1431 h 1431"/>
                  <a:gd name="T28" fmla="*/ 0 w 515"/>
                  <a:gd name="T29" fmla="*/ 1425 h 1431"/>
                  <a:gd name="T30" fmla="*/ 5 w 515"/>
                  <a:gd name="T31" fmla="*/ 1420 h 1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1431">
                    <a:moveTo>
                      <a:pt x="5" y="1420"/>
                    </a:moveTo>
                    <a:cubicBezTo>
                      <a:pt x="87" y="1420"/>
                      <a:pt x="164" y="1324"/>
                      <a:pt x="222" y="1149"/>
                    </a:cubicBezTo>
                    <a:cubicBezTo>
                      <a:pt x="281" y="974"/>
                      <a:pt x="352" y="291"/>
                      <a:pt x="353" y="43"/>
                    </a:cubicBezTo>
                    <a:cubicBezTo>
                      <a:pt x="313" y="45"/>
                      <a:pt x="281" y="45"/>
                      <a:pt x="277" y="45"/>
                    </a:cubicBezTo>
                    <a:cubicBezTo>
                      <a:pt x="267" y="45"/>
                      <a:pt x="39" y="44"/>
                      <a:pt x="39" y="6"/>
                    </a:cubicBezTo>
                    <a:cubicBezTo>
                      <a:pt x="39" y="3"/>
                      <a:pt x="41" y="0"/>
                      <a:pt x="45" y="0"/>
                    </a:cubicBezTo>
                    <a:cubicBezTo>
                      <a:pt x="48" y="0"/>
                      <a:pt x="50" y="3"/>
                      <a:pt x="50" y="6"/>
                    </a:cubicBezTo>
                    <a:cubicBezTo>
                      <a:pt x="54" y="16"/>
                      <a:pt x="133" y="33"/>
                      <a:pt x="277" y="33"/>
                    </a:cubicBezTo>
                    <a:cubicBezTo>
                      <a:pt x="421" y="33"/>
                      <a:pt x="500" y="16"/>
                      <a:pt x="504" y="6"/>
                    </a:cubicBezTo>
                    <a:cubicBezTo>
                      <a:pt x="504" y="3"/>
                      <a:pt x="506" y="1"/>
                      <a:pt x="509" y="1"/>
                    </a:cubicBezTo>
                    <a:cubicBezTo>
                      <a:pt x="513" y="1"/>
                      <a:pt x="515" y="3"/>
                      <a:pt x="515" y="6"/>
                    </a:cubicBezTo>
                    <a:cubicBezTo>
                      <a:pt x="515" y="29"/>
                      <a:pt x="432" y="38"/>
                      <a:pt x="364" y="42"/>
                    </a:cubicBezTo>
                    <a:cubicBezTo>
                      <a:pt x="364" y="292"/>
                      <a:pt x="292" y="976"/>
                      <a:pt x="233" y="1153"/>
                    </a:cubicBezTo>
                    <a:cubicBezTo>
                      <a:pt x="173" y="1332"/>
                      <a:pt x="92" y="1431"/>
                      <a:pt x="5" y="1431"/>
                    </a:cubicBezTo>
                    <a:cubicBezTo>
                      <a:pt x="2" y="1431"/>
                      <a:pt x="0" y="1428"/>
                      <a:pt x="0" y="1425"/>
                    </a:cubicBezTo>
                    <a:cubicBezTo>
                      <a:pt x="0" y="1422"/>
                      <a:pt x="2" y="1420"/>
                      <a:pt x="5" y="1420"/>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4" name="TextBox 23"/>
            <p:cNvSpPr txBox="1"/>
            <p:nvPr/>
          </p:nvSpPr>
          <p:spPr>
            <a:xfrm>
              <a:off x="6589383" y="3192377"/>
              <a:ext cx="1216039" cy="615553"/>
            </a:xfrm>
            <a:prstGeom prst="rect">
              <a:avLst/>
            </a:prstGeom>
            <a:noFill/>
          </p:spPr>
          <p:txBody>
            <a:bodyPr wrap="none" lIns="0" tIns="0" rIns="0" bIns="0" rtlCol="0">
              <a:spAutoFit/>
            </a:bodyPr>
            <a:lstStyle/>
            <a:p>
              <a:pPr algn="ctr"/>
              <a:r>
                <a:rPr lang="en-US" sz="2000" spc="-70" dirty="0">
                  <a:solidFill>
                    <a:schemeClr val="bg1"/>
                  </a:solidFill>
                </a:rPr>
                <a:t>JavaScript </a:t>
              </a:r>
              <a:br>
                <a:rPr lang="en-US" sz="2000" spc="-70" dirty="0">
                  <a:solidFill>
                    <a:schemeClr val="bg1"/>
                  </a:solidFill>
                </a:rPr>
              </a:br>
              <a:r>
                <a:rPr lang="en-US" sz="2000" spc="-70" dirty="0">
                  <a:solidFill>
                    <a:schemeClr val="bg1"/>
                  </a:solidFill>
                </a:rPr>
                <a:t>Embedding</a:t>
              </a:r>
              <a:endParaRPr lang="en-GB" sz="2000" spc="-70" dirty="0">
                <a:solidFill>
                  <a:schemeClr val="bg1"/>
                </a:solidFill>
              </a:endParaRPr>
            </a:p>
          </p:txBody>
        </p:sp>
      </p:grpSp>
      <p:sp>
        <p:nvSpPr>
          <p:cNvPr id="3" name="Title 2"/>
          <p:cNvSpPr>
            <a:spLocks noGrp="1"/>
          </p:cNvSpPr>
          <p:nvPr>
            <p:ph type="title"/>
          </p:nvPr>
        </p:nvSpPr>
        <p:spPr/>
        <p:txBody>
          <a:bodyPr/>
          <a:lstStyle/>
          <a:p>
            <a:r>
              <a:rPr lang="en-US" dirty="0"/>
              <a:t>Agenda</a:t>
            </a:r>
            <a:endParaRPr lang="en-GB" dirty="0"/>
          </a:p>
        </p:txBody>
      </p:sp>
    </p:spTree>
    <p:extLst>
      <p:ext uri="{BB962C8B-B14F-4D97-AF65-F5344CB8AC3E}">
        <p14:creationId xmlns:p14="http://schemas.microsoft.com/office/powerpoint/2010/main" val="2584667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42" presetClass="entr" presetSubtype="0" fill="hold" nodeType="withEffect">
                                  <p:stCondLst>
                                    <p:cond delay="1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1000"/>
                                        <p:tgtEl>
                                          <p:spTgt spid="14"/>
                                        </p:tgtEl>
                                      </p:cBhvr>
                                    </p:animEffect>
                                    <p:anim calcmode="lin" valueType="num">
                                      <p:cBhvr>
                                        <p:cTn id="11" dur="1000" fill="hold"/>
                                        <p:tgtEl>
                                          <p:spTgt spid="14"/>
                                        </p:tgtEl>
                                        <p:attrNameLst>
                                          <p:attrName>ppt_x</p:attrName>
                                        </p:attrNameLst>
                                      </p:cBhvr>
                                      <p:tavLst>
                                        <p:tav tm="0">
                                          <p:val>
                                            <p:strVal val="#ppt_x"/>
                                          </p:val>
                                        </p:tav>
                                        <p:tav tm="100000">
                                          <p:val>
                                            <p:strVal val="#ppt_x"/>
                                          </p:val>
                                        </p:tav>
                                      </p:tavLst>
                                    </p:anim>
                                    <p:anim calcmode="lin" valueType="num">
                                      <p:cBhvr>
                                        <p:cTn id="12" dur="1000" fill="hold"/>
                                        <p:tgtEl>
                                          <p:spTgt spid="14"/>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1000"/>
                                        <p:tgtEl>
                                          <p:spTgt spid="16"/>
                                        </p:tgtEl>
                                      </p:cBhvr>
                                    </p:animEffect>
                                    <p:anim calcmode="lin" valueType="num">
                                      <p:cBhvr>
                                        <p:cTn id="16" dur="1000" fill="hold"/>
                                        <p:tgtEl>
                                          <p:spTgt spid="16"/>
                                        </p:tgtEl>
                                        <p:attrNameLst>
                                          <p:attrName>ppt_x</p:attrName>
                                        </p:attrNameLst>
                                      </p:cBhvr>
                                      <p:tavLst>
                                        <p:tav tm="0">
                                          <p:val>
                                            <p:strVal val="#ppt_x"/>
                                          </p:val>
                                        </p:tav>
                                        <p:tav tm="100000">
                                          <p:val>
                                            <p:strVal val="#ppt_x"/>
                                          </p:val>
                                        </p:tav>
                                      </p:tavLst>
                                    </p:anim>
                                    <p:anim calcmode="lin" valueType="num">
                                      <p:cBhvr>
                                        <p:cTn id="17" dur="1000" fill="hold"/>
                                        <p:tgtEl>
                                          <p:spTgt spid="16"/>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68"/>
                                        </p:tgtEl>
                                        <p:attrNameLst>
                                          <p:attrName>style.visibility</p:attrName>
                                        </p:attrNameLst>
                                      </p:cBhvr>
                                      <p:to>
                                        <p:strVal val="visible"/>
                                      </p:to>
                                    </p:set>
                                    <p:animEffect transition="in" filter="fade">
                                      <p:cBhvr>
                                        <p:cTn id="20" dur="1000"/>
                                        <p:tgtEl>
                                          <p:spTgt spid="68"/>
                                        </p:tgtEl>
                                      </p:cBhvr>
                                    </p:animEffect>
                                    <p:anim calcmode="lin" valueType="num">
                                      <p:cBhvr>
                                        <p:cTn id="21" dur="1000" fill="hold"/>
                                        <p:tgtEl>
                                          <p:spTgt spid="68"/>
                                        </p:tgtEl>
                                        <p:attrNameLst>
                                          <p:attrName>ppt_x</p:attrName>
                                        </p:attrNameLst>
                                      </p:cBhvr>
                                      <p:tavLst>
                                        <p:tav tm="0">
                                          <p:val>
                                            <p:strVal val="#ppt_x"/>
                                          </p:val>
                                        </p:tav>
                                        <p:tav tm="100000">
                                          <p:val>
                                            <p:strVal val="#ppt_x"/>
                                          </p:val>
                                        </p:tav>
                                      </p:tavLst>
                                    </p:anim>
                                    <p:anim calcmode="lin" valueType="num">
                                      <p:cBhvr>
                                        <p:cTn id="22" dur="1000" fill="hold"/>
                                        <p:tgtEl>
                                          <p:spTgt spid="68"/>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69"/>
                                        </p:tgtEl>
                                        <p:attrNameLst>
                                          <p:attrName>style.visibility</p:attrName>
                                        </p:attrNameLst>
                                      </p:cBhvr>
                                      <p:to>
                                        <p:strVal val="visible"/>
                                      </p:to>
                                    </p:set>
                                    <p:animEffect transition="in" filter="fade">
                                      <p:cBhvr>
                                        <p:cTn id="25" dur="1000"/>
                                        <p:tgtEl>
                                          <p:spTgt spid="69"/>
                                        </p:tgtEl>
                                      </p:cBhvr>
                                    </p:animEffect>
                                    <p:anim calcmode="lin" valueType="num">
                                      <p:cBhvr>
                                        <p:cTn id="26" dur="1000" fill="hold"/>
                                        <p:tgtEl>
                                          <p:spTgt spid="69"/>
                                        </p:tgtEl>
                                        <p:attrNameLst>
                                          <p:attrName>ppt_x</p:attrName>
                                        </p:attrNameLst>
                                      </p:cBhvr>
                                      <p:tavLst>
                                        <p:tav tm="0">
                                          <p:val>
                                            <p:strVal val="#ppt_x"/>
                                          </p:val>
                                        </p:tav>
                                        <p:tav tm="100000">
                                          <p:val>
                                            <p:strVal val="#ppt_x"/>
                                          </p:val>
                                        </p:tav>
                                      </p:tavLst>
                                    </p:anim>
                                    <p:anim calcmode="lin" valueType="num">
                                      <p:cBhvr>
                                        <p:cTn id="27" dur="1000" fill="hold"/>
                                        <p:tgtEl>
                                          <p:spTgt spid="6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Typical settings controlled in site level</a:t>
            </a:r>
            <a:endParaRPr lang="en-GB" dirty="0"/>
          </a:p>
        </p:txBody>
      </p:sp>
      <p:sp>
        <p:nvSpPr>
          <p:cNvPr id="3" name="Text Placeholder 2"/>
          <p:cNvSpPr>
            <a:spLocks noGrp="1"/>
          </p:cNvSpPr>
          <p:nvPr>
            <p:ph type="body" sz="quarter" idx="10"/>
          </p:nvPr>
        </p:nvSpPr>
        <p:spPr>
          <a:xfrm>
            <a:off x="520700" y="1447800"/>
            <a:ext cx="5394960" cy="3945696"/>
          </a:xfrm>
        </p:spPr>
        <p:txBody>
          <a:bodyPr/>
          <a:lstStyle/>
          <a:p>
            <a:r>
              <a:rPr lang="en-US" dirty="0"/>
              <a:t>Feature management</a:t>
            </a:r>
          </a:p>
          <a:p>
            <a:pPr lvl="1"/>
            <a:r>
              <a:rPr lang="en-US" dirty="0"/>
              <a:t>Activation or deactivation</a:t>
            </a:r>
          </a:p>
          <a:p>
            <a:r>
              <a:rPr lang="en-US" dirty="0"/>
              <a:t>Permission management</a:t>
            </a:r>
          </a:p>
          <a:p>
            <a:r>
              <a:rPr lang="en-US" dirty="0"/>
              <a:t>SharePoint Designer settings</a:t>
            </a:r>
          </a:p>
          <a:p>
            <a:r>
              <a:rPr lang="en-US" dirty="0"/>
              <a:t>Site logo</a:t>
            </a:r>
          </a:p>
          <a:p>
            <a:endParaRPr lang="en-US" dirty="0"/>
          </a:p>
        </p:txBody>
      </p:sp>
      <p:sp>
        <p:nvSpPr>
          <p:cNvPr id="4" name="Text Placeholder 3"/>
          <p:cNvSpPr>
            <a:spLocks noGrp="1"/>
          </p:cNvSpPr>
          <p:nvPr>
            <p:ph type="body" sz="quarter" idx="11"/>
          </p:nvPr>
        </p:nvSpPr>
        <p:spPr>
          <a:xfrm>
            <a:off x="6277928" y="1447800"/>
            <a:ext cx="5394960" cy="3761030"/>
          </a:xfrm>
        </p:spPr>
        <p:txBody>
          <a:bodyPr/>
          <a:lstStyle/>
          <a:p>
            <a:r>
              <a:rPr lang="en-US" dirty="0"/>
              <a:t>Auditing settings*</a:t>
            </a:r>
          </a:p>
          <a:p>
            <a:r>
              <a:rPr lang="en-US" dirty="0"/>
              <a:t>Regional settings*</a:t>
            </a:r>
          </a:p>
          <a:p>
            <a:r>
              <a:rPr lang="en-US" dirty="0"/>
              <a:t>Time Zone settings*</a:t>
            </a:r>
          </a:p>
          <a:p>
            <a:r>
              <a:rPr lang="en-US" dirty="0"/>
              <a:t>Language settings*</a:t>
            </a:r>
          </a:p>
          <a:p>
            <a:r>
              <a:rPr lang="en-US" dirty="0"/>
              <a:t>Audit settings*</a:t>
            </a:r>
            <a:endParaRPr lang="en-GB" dirty="0"/>
          </a:p>
          <a:p>
            <a:endParaRPr lang="en-GB" dirty="0"/>
          </a:p>
        </p:txBody>
      </p:sp>
      <p:sp>
        <p:nvSpPr>
          <p:cNvPr id="5" name="TextBox 4"/>
          <p:cNvSpPr txBox="1"/>
          <p:nvPr/>
        </p:nvSpPr>
        <p:spPr>
          <a:xfrm>
            <a:off x="82194" y="6427024"/>
            <a:ext cx="6842579" cy="369332"/>
          </a:xfrm>
          <a:prstGeom prst="rect">
            <a:avLst/>
          </a:prstGeom>
          <a:noFill/>
        </p:spPr>
        <p:txBody>
          <a:bodyPr wrap="none" lIns="0" tIns="0" rIns="0" bIns="0" rtlCol="0">
            <a:spAutoFit/>
          </a:bodyPr>
          <a:lstStyle/>
          <a:p>
            <a:r>
              <a:rPr lang="en-US" sz="2400" spc="-70" dirty="0">
                <a:gradFill>
                  <a:gsLst>
                    <a:gs pos="2917">
                      <a:schemeClr val="bg2"/>
                    </a:gs>
                    <a:gs pos="95000">
                      <a:schemeClr val="bg2"/>
                    </a:gs>
                  </a:gsLst>
                  <a:lin ang="5400000" scaled="0"/>
                </a:gradFill>
                <a:latin typeface="+mj-lt"/>
              </a:rPr>
              <a:t>* Released partly in 2014 December CU for on-premises</a:t>
            </a:r>
            <a:endParaRPr lang="en-GB" sz="2400" spc="-70" dirty="0">
              <a:gradFill>
                <a:gsLst>
                  <a:gs pos="2917">
                    <a:schemeClr val="bg2"/>
                  </a:gs>
                  <a:gs pos="95000">
                    <a:schemeClr val="bg2"/>
                  </a:gs>
                </a:gsLst>
                <a:lin ang="5400000" scaled="0"/>
              </a:gradFill>
              <a:latin typeface="+mj-lt"/>
            </a:endParaRPr>
          </a:p>
        </p:txBody>
      </p:sp>
    </p:spTree>
    <p:extLst>
      <p:ext uri="{BB962C8B-B14F-4D97-AF65-F5344CB8AC3E}">
        <p14:creationId xmlns:p14="http://schemas.microsoft.com/office/powerpoint/2010/main" val="1534301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398" i="1" dirty="0"/>
              <a:t>“Are we getting more site level APIs for CSOM and REST?”</a:t>
            </a:r>
            <a:endParaRPr lang="en-GB" sz="5398" i="1" dirty="0"/>
          </a:p>
        </p:txBody>
      </p:sp>
      <p:sp>
        <p:nvSpPr>
          <p:cNvPr id="4" name="TextBox 3"/>
          <p:cNvSpPr txBox="1"/>
          <p:nvPr/>
        </p:nvSpPr>
        <p:spPr>
          <a:xfrm>
            <a:off x="4526217" y="4925072"/>
            <a:ext cx="7141911" cy="1323439"/>
          </a:xfrm>
          <a:prstGeom prst="rect">
            <a:avLst/>
          </a:prstGeom>
          <a:noFill/>
        </p:spPr>
        <p:txBody>
          <a:bodyPr wrap="square" rtlCol="0">
            <a:spAutoFit/>
          </a:bodyPr>
          <a:lstStyle/>
          <a:p>
            <a:r>
              <a:rPr lang="en-US" sz="2000" dirty="0">
                <a:latin typeface="Segoe UI" panose="020B0502040204020203" pitchFamily="34" charset="0"/>
                <a:cs typeface="Segoe UI" panose="020B0502040204020203" pitchFamily="34" charset="0"/>
              </a:rPr>
              <a:t>Please use Office Dev user voice for providing your input on the needed capabilities. CSOM will never be as rich as what server side object model was, but we will keep on adding capabilities as needed based on your input.</a:t>
            </a:r>
            <a:endParaRPr lang="en-GB" sz="2000" dirty="0">
              <a:latin typeface="Segoe UI" panose="020B0502040204020203" pitchFamily="34" charset="0"/>
              <a:cs typeface="Segoe UI" panose="020B0502040204020203" pitchFamily="34" charset="0"/>
            </a:endParaRPr>
          </a:p>
        </p:txBody>
      </p:sp>
      <p:sp>
        <p:nvSpPr>
          <p:cNvPr id="5" name="TextBox 4"/>
          <p:cNvSpPr txBox="1"/>
          <p:nvPr/>
        </p:nvSpPr>
        <p:spPr>
          <a:xfrm>
            <a:off x="4414455" y="3660886"/>
            <a:ext cx="4599336" cy="1446102"/>
          </a:xfrm>
          <a:prstGeom prst="rect">
            <a:avLst/>
          </a:prstGeom>
          <a:noFill/>
        </p:spPr>
        <p:txBody>
          <a:bodyPr wrap="none" rtlCol="0">
            <a:spAutoFit/>
          </a:bodyPr>
          <a:lstStyle/>
          <a:p>
            <a:r>
              <a:rPr lang="en-US" sz="8797" dirty="0">
                <a:latin typeface="Segoe UI" panose="020B0502040204020203" pitchFamily="34" charset="0"/>
                <a:cs typeface="Segoe UI" panose="020B0502040204020203" pitchFamily="34" charset="0"/>
              </a:rPr>
              <a:t>Depends</a:t>
            </a:r>
            <a:endParaRPr lang="en-GB" sz="8797"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59181886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solidFill>
                  <a:schemeClr val="bg1"/>
                </a:solidFill>
              </a:rPr>
              <a:t>Performance optimization</a:t>
            </a:r>
            <a:endParaRPr lang="en-US" sz="7200" dirty="0"/>
          </a:p>
        </p:txBody>
      </p:sp>
    </p:spTree>
    <p:extLst>
      <p:ext uri="{BB962C8B-B14F-4D97-AF65-F5344CB8AC3E}">
        <p14:creationId xmlns:p14="http://schemas.microsoft.com/office/powerpoint/2010/main" val="3273308594"/>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7309796" cy="1975926"/>
          </a:xfrm>
        </p:spPr>
        <p:txBody>
          <a:bodyPr/>
          <a:lstStyle/>
          <a:p>
            <a:r>
              <a:rPr lang="en-US" dirty="0"/>
              <a:t>What</a:t>
            </a:r>
          </a:p>
          <a:p>
            <a:pPr lvl="1"/>
            <a:r>
              <a:rPr lang="en-US" dirty="0"/>
              <a:t>Like with server side code, caching is important when client side implementations are used to ensure proper end user experience.</a:t>
            </a:r>
          </a:p>
          <a:p>
            <a:r>
              <a:rPr lang="en-US" dirty="0"/>
              <a:t>Why</a:t>
            </a:r>
          </a:p>
          <a:p>
            <a:pPr lvl="1"/>
            <a:r>
              <a:rPr lang="en-US" dirty="0"/>
              <a:t>Make sure that user interface is efficiently updated and there is not visible impact on using client side techniques.</a:t>
            </a:r>
          </a:p>
          <a:p>
            <a:r>
              <a:rPr lang="en-US" dirty="0"/>
              <a:t>How</a:t>
            </a:r>
          </a:p>
          <a:p>
            <a:pPr lvl="1"/>
            <a:r>
              <a:rPr lang="en-US" dirty="0"/>
              <a:t>Use cookies and HTML local store capabilities efficiently to cache the relevant information and update information only as needed using </a:t>
            </a:r>
            <a:r>
              <a:rPr lang="en-US" dirty="0" err="1"/>
              <a:t>async</a:t>
            </a:r>
            <a:r>
              <a:rPr lang="en-US" dirty="0"/>
              <a:t> techniques.</a:t>
            </a:r>
          </a:p>
          <a:p>
            <a:pPr lvl="1"/>
            <a:r>
              <a:rPr lang="en-US" dirty="0"/>
              <a:t>Load files dynamically from one location using bootstraps which will help on providing updates as well.</a:t>
            </a:r>
          </a:p>
        </p:txBody>
      </p:sp>
      <p:sp>
        <p:nvSpPr>
          <p:cNvPr id="3" name="Title 2"/>
          <p:cNvSpPr>
            <a:spLocks noGrp="1"/>
          </p:cNvSpPr>
          <p:nvPr>
            <p:ph type="title"/>
          </p:nvPr>
        </p:nvSpPr>
        <p:spPr/>
        <p:txBody>
          <a:bodyPr/>
          <a:lstStyle/>
          <a:p>
            <a:r>
              <a:rPr lang="en-US"/>
              <a:t>Caching and asset optimization</a:t>
            </a:r>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287" y="1424"/>
            <a:ext cx="4174951" cy="6854790"/>
          </a:xfrm>
          <a:prstGeom prst="rect">
            <a:avLst/>
          </a:prstGeom>
        </p:spPr>
      </p:pic>
    </p:spTree>
    <p:extLst>
      <p:ext uri="{BB962C8B-B14F-4D97-AF65-F5344CB8AC3E}">
        <p14:creationId xmlns:p14="http://schemas.microsoft.com/office/powerpoint/2010/main" val="395552891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up 89"/>
          <p:cNvGrpSpPr/>
          <p:nvPr/>
        </p:nvGrpSpPr>
        <p:grpSpPr>
          <a:xfrm>
            <a:off x="6855239" y="4782051"/>
            <a:ext cx="3203540" cy="1901382"/>
            <a:chOff x="7025476" y="4724400"/>
            <a:chExt cx="3204374" cy="1901877"/>
          </a:xfrm>
        </p:grpSpPr>
        <p:sp>
          <p:nvSpPr>
            <p:cNvPr id="93" name="Rectangle 92"/>
            <p:cNvSpPr/>
            <p:nvPr/>
          </p:nvSpPr>
          <p:spPr bwMode="auto">
            <a:xfrm>
              <a:off x="7177257" y="4724400"/>
              <a:ext cx="3052593" cy="1582909"/>
            </a:xfrm>
            <a:prstGeom prst="rect">
              <a:avLst/>
            </a:prstGeom>
            <a:solidFill>
              <a:schemeClr val="bg1">
                <a:lumMod val="95000"/>
              </a:schemeClr>
            </a:solidFill>
            <a:ln>
              <a:solidFill>
                <a:schemeClr val="tx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algn="r" defTabSz="913825" fontAlgn="base">
                <a:spcBef>
                  <a:spcPct val="0"/>
                </a:spcBef>
                <a:spcAft>
                  <a:spcPct val="0"/>
                </a:spcAft>
              </a:pPr>
              <a:r>
                <a:rPr lang="fi-FI" sz="1799" spc="-52" dirty="0" err="1">
                  <a:solidFill>
                    <a:schemeClr val="tx1">
                      <a:lumMod val="75000"/>
                      <a:lumOff val="25000"/>
                    </a:schemeClr>
                  </a:solidFill>
                  <a:latin typeface="Segoe UI Light" panose="020B0502040204020203" pitchFamily="34" charset="0"/>
                  <a:cs typeface="Segoe UI Light" panose="020B0502040204020203" pitchFamily="34" charset="0"/>
                </a:rPr>
                <a:t>https</a:t>
              </a:r>
              <a:r>
                <a:rPr lang="en-US" sz="1799" spc="-52" dirty="0">
                  <a:solidFill>
                    <a:schemeClr val="tx1">
                      <a:lumMod val="75000"/>
                      <a:lumOff val="25000"/>
                    </a:schemeClr>
                  </a:solidFill>
                  <a:latin typeface="Segoe UI Light" panose="020B0502040204020203" pitchFamily="34" charset="0"/>
                  <a:cs typeface="Segoe UI Light" panose="020B0502040204020203" pitchFamily="34" charset="0"/>
                </a:rPr>
                <a:t>://</a:t>
              </a:r>
              <a:r>
                <a:rPr lang="fi-FI" sz="1799" spc="-52" dirty="0">
                  <a:solidFill>
                    <a:schemeClr val="tx1">
                      <a:lumMod val="75000"/>
                      <a:lumOff val="25000"/>
                    </a:schemeClr>
                  </a:solidFill>
                  <a:latin typeface="Segoe UI Light" panose="020B0502040204020203" pitchFamily="34" charset="0"/>
                  <a:cs typeface="Segoe UI Light" panose="020B0502040204020203" pitchFamily="34" charset="0"/>
                </a:rPr>
                <a:t>Contoso.sharepoint.com /</a:t>
              </a:r>
              <a:r>
                <a:rPr lang="fi-FI" sz="1799" spc="-52" dirty="0" err="1">
                  <a:solidFill>
                    <a:schemeClr val="tx1">
                      <a:lumMod val="75000"/>
                      <a:lumOff val="25000"/>
                    </a:schemeClr>
                  </a:solidFill>
                  <a:latin typeface="Segoe UI Light" panose="020B0502040204020203" pitchFamily="34" charset="0"/>
                  <a:cs typeface="Segoe UI Light" panose="020B0502040204020203" pitchFamily="34" charset="0"/>
                </a:rPr>
                <a:t>sites</a:t>
              </a:r>
              <a:r>
                <a:rPr lang="fi-FI" sz="1799" spc="-52" dirty="0">
                  <a:solidFill>
                    <a:schemeClr val="tx1">
                      <a:lumMod val="75000"/>
                      <a:lumOff val="25000"/>
                    </a:schemeClr>
                  </a:solidFill>
                  <a:latin typeface="Segoe UI Light" panose="020B0502040204020203" pitchFamily="34" charset="0"/>
                  <a:cs typeface="Segoe UI Light" panose="020B0502040204020203" pitchFamily="34" charset="0"/>
                </a:rPr>
                <a:t>/site3</a:t>
              </a:r>
              <a:endParaRPr lang="en-US" sz="1799" spc="-52" dirty="0">
                <a:solidFill>
                  <a:schemeClr val="tx1">
                    <a:lumMod val="75000"/>
                    <a:lumOff val="25000"/>
                  </a:schemeClr>
                </a:solidFill>
                <a:latin typeface="Segoe UI Light" panose="020B0502040204020203" pitchFamily="34" charset="0"/>
                <a:cs typeface="Segoe UI Light" panose="020B0502040204020203" pitchFamily="34" charset="0"/>
              </a:endParaRPr>
            </a:p>
            <a:p>
              <a:pPr defTabSz="913825" fontAlgn="base">
                <a:spcBef>
                  <a:spcPct val="0"/>
                </a:spcBef>
                <a:spcAft>
                  <a:spcPct val="0"/>
                </a:spcAft>
              </a:pPr>
              <a:endParaRPr lang="en-US" sz="1799" dirty="0">
                <a:gradFill>
                  <a:gsLst>
                    <a:gs pos="0">
                      <a:srgbClr val="FFFFFF"/>
                    </a:gs>
                    <a:gs pos="100000">
                      <a:srgbClr val="FFFFFF"/>
                    </a:gs>
                  </a:gsLst>
                  <a:lin ang="5400000" scaled="0"/>
                </a:gradFill>
                <a:ea typeface="Segoe UI" pitchFamily="34" charset="0"/>
                <a:cs typeface="Segoe UI" pitchFamily="34" charset="0"/>
              </a:endParaRPr>
            </a:p>
          </p:txBody>
        </p:sp>
        <p:pic>
          <p:nvPicPr>
            <p:cNvPr id="94" name="Picture 93"/>
            <p:cNvPicPr>
              <a:picLocks noChangeAspect="1"/>
            </p:cNvPicPr>
            <p:nvPr/>
          </p:nvPicPr>
          <p:blipFill>
            <a:blip r:embed="rId3"/>
            <a:stretch>
              <a:fillRect/>
            </a:stretch>
          </p:blipFill>
          <p:spPr>
            <a:xfrm>
              <a:off x="7465769" y="5343018"/>
              <a:ext cx="1128451" cy="692635"/>
            </a:xfrm>
            <a:prstGeom prst="rect">
              <a:avLst/>
            </a:prstGeom>
          </p:spPr>
        </p:pic>
        <p:pic>
          <p:nvPicPr>
            <p:cNvPr id="95" name="Picture 94"/>
            <p:cNvPicPr>
              <a:picLocks noChangeAspect="1"/>
            </p:cNvPicPr>
            <p:nvPr/>
          </p:nvPicPr>
          <p:blipFill>
            <a:blip r:embed="rId4"/>
            <a:stretch>
              <a:fillRect/>
            </a:stretch>
          </p:blipFill>
          <p:spPr>
            <a:xfrm>
              <a:off x="7025476" y="5916357"/>
              <a:ext cx="764775" cy="709920"/>
            </a:xfrm>
            <a:prstGeom prst="rect">
              <a:avLst/>
            </a:prstGeom>
          </p:spPr>
        </p:pic>
      </p:grpSp>
      <p:pic>
        <p:nvPicPr>
          <p:cNvPr id="91" name="Picture 90"/>
          <p:cNvPicPr>
            <a:picLocks noChangeAspect="1"/>
          </p:cNvPicPr>
          <p:nvPr/>
        </p:nvPicPr>
        <p:blipFill>
          <a:blip r:embed="rId5"/>
          <a:stretch>
            <a:fillRect/>
          </a:stretch>
        </p:blipFill>
        <p:spPr>
          <a:xfrm>
            <a:off x="8712011" y="5419490"/>
            <a:ext cx="477644" cy="575850"/>
          </a:xfrm>
          <a:prstGeom prst="rect">
            <a:avLst/>
          </a:prstGeom>
        </p:spPr>
      </p:pic>
      <p:pic>
        <p:nvPicPr>
          <p:cNvPr id="92" name="Picture 91"/>
          <p:cNvPicPr>
            <a:picLocks noChangeAspect="1"/>
          </p:cNvPicPr>
          <p:nvPr/>
        </p:nvPicPr>
        <p:blipFill>
          <a:blip r:embed="rId6"/>
          <a:stretch>
            <a:fillRect/>
          </a:stretch>
        </p:blipFill>
        <p:spPr>
          <a:xfrm>
            <a:off x="9075340" y="5706310"/>
            <a:ext cx="449244" cy="575850"/>
          </a:xfrm>
          <a:prstGeom prst="rect">
            <a:avLst/>
          </a:prstGeom>
        </p:spPr>
      </p:pic>
      <p:sp>
        <p:nvSpPr>
          <p:cNvPr id="2" name="Title 1"/>
          <p:cNvSpPr>
            <a:spLocks noGrp="1"/>
          </p:cNvSpPr>
          <p:nvPr>
            <p:ph type="title"/>
          </p:nvPr>
        </p:nvSpPr>
        <p:spPr/>
        <p:txBody>
          <a:bodyPr/>
          <a:lstStyle/>
          <a:p>
            <a:r>
              <a:rPr lang="en-US" dirty="0"/>
              <a:t>Centralized Asset Deployment</a:t>
            </a:r>
          </a:p>
        </p:txBody>
      </p:sp>
      <p:grpSp>
        <p:nvGrpSpPr>
          <p:cNvPr id="26" name="Group 25"/>
          <p:cNvGrpSpPr/>
          <p:nvPr/>
        </p:nvGrpSpPr>
        <p:grpSpPr>
          <a:xfrm>
            <a:off x="1630324" y="1587531"/>
            <a:ext cx="3838029" cy="1783412"/>
            <a:chOff x="2770616" y="1612983"/>
            <a:chExt cx="3839029" cy="1783877"/>
          </a:xfrm>
        </p:grpSpPr>
        <p:sp>
          <p:nvSpPr>
            <p:cNvPr id="20" name="Rectangle 19"/>
            <p:cNvSpPr/>
            <p:nvPr/>
          </p:nvSpPr>
          <p:spPr bwMode="auto">
            <a:xfrm>
              <a:off x="2967206" y="1612983"/>
              <a:ext cx="3642439" cy="1485900"/>
            </a:xfrm>
            <a:prstGeom prst="rect">
              <a:avLst/>
            </a:prstGeom>
            <a:solidFill>
              <a:schemeClr val="bg1">
                <a:lumMod val="95000"/>
              </a:schemeClr>
            </a:solidFill>
            <a:ln>
              <a:solidFill>
                <a:schemeClr val="tx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fi-FI" sz="1799" spc="-52" dirty="0" err="1">
                  <a:solidFill>
                    <a:schemeClr val="tx1">
                      <a:lumMod val="75000"/>
                      <a:lumOff val="25000"/>
                    </a:schemeClr>
                  </a:solidFill>
                  <a:latin typeface="Segoe UI Light" panose="020B0502040204020203" pitchFamily="34" charset="0"/>
                  <a:cs typeface="Segoe UI Light" panose="020B0502040204020203" pitchFamily="34" charset="0"/>
                </a:rPr>
                <a:t>https</a:t>
              </a:r>
              <a:r>
                <a:rPr lang="en-US" sz="1799" spc="-52" dirty="0">
                  <a:solidFill>
                    <a:schemeClr val="tx1">
                      <a:lumMod val="75000"/>
                      <a:lumOff val="25000"/>
                    </a:schemeClr>
                  </a:solidFill>
                  <a:latin typeface="Segoe UI Light" panose="020B0502040204020203" pitchFamily="34" charset="0"/>
                  <a:cs typeface="Segoe UI Light" panose="020B0502040204020203" pitchFamily="34" charset="0"/>
                </a:rPr>
                <a:t>://</a:t>
              </a:r>
              <a:r>
                <a:rPr lang="fi-FI" sz="1799" spc="-52" dirty="0">
                  <a:solidFill>
                    <a:schemeClr val="tx1">
                      <a:lumMod val="75000"/>
                      <a:lumOff val="25000"/>
                    </a:schemeClr>
                  </a:solidFill>
                  <a:latin typeface="Segoe UI Light" panose="020B0502040204020203" pitchFamily="34" charset="0"/>
                  <a:cs typeface="Segoe UI Light" panose="020B0502040204020203" pitchFamily="34" charset="0"/>
                </a:rPr>
                <a:t>Contoso.sharepoint.com</a:t>
              </a:r>
              <a:endParaRPr lang="en-US" sz="1799" spc="-52" dirty="0">
                <a:solidFill>
                  <a:schemeClr val="tx1">
                    <a:lumMod val="75000"/>
                    <a:lumOff val="25000"/>
                  </a:schemeClr>
                </a:solidFill>
                <a:latin typeface="Segoe UI Light" panose="020B0502040204020203" pitchFamily="34" charset="0"/>
                <a:cs typeface="Segoe UI Light" panose="020B0502040204020203" pitchFamily="34" charset="0"/>
              </a:endParaRPr>
            </a:p>
            <a:p>
              <a:pPr defTabSz="913825" fontAlgn="base">
                <a:spcBef>
                  <a:spcPct val="0"/>
                </a:spcBef>
                <a:spcAft>
                  <a:spcPct val="0"/>
                </a:spcAft>
              </a:pPr>
              <a:endParaRPr lang="en-US" sz="1799" dirty="0">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7"/>
            <a:stretch>
              <a:fillRect/>
            </a:stretch>
          </p:blipFill>
          <p:spPr>
            <a:xfrm>
              <a:off x="3169239" y="2143734"/>
              <a:ext cx="1190424" cy="650899"/>
            </a:xfrm>
            <a:prstGeom prst="rect">
              <a:avLst/>
            </a:prstGeom>
          </p:spPr>
        </p:pic>
        <p:pic>
          <p:nvPicPr>
            <p:cNvPr id="16" name="Picture 15"/>
            <p:cNvPicPr>
              <a:picLocks noChangeAspect="1"/>
            </p:cNvPicPr>
            <p:nvPr/>
          </p:nvPicPr>
          <p:blipFill>
            <a:blip r:embed="rId8"/>
            <a:stretch>
              <a:fillRect/>
            </a:stretch>
          </p:blipFill>
          <p:spPr>
            <a:xfrm>
              <a:off x="2770616" y="2694255"/>
              <a:ext cx="797245" cy="702605"/>
            </a:xfrm>
            <a:prstGeom prst="rect">
              <a:avLst/>
            </a:prstGeom>
          </p:spPr>
        </p:pic>
      </p:grpSp>
      <p:pic>
        <p:nvPicPr>
          <p:cNvPr id="67" name="Picture 66"/>
          <p:cNvPicPr>
            <a:picLocks noChangeAspect="1"/>
          </p:cNvPicPr>
          <p:nvPr/>
        </p:nvPicPr>
        <p:blipFill>
          <a:blip r:embed="rId5"/>
          <a:stretch>
            <a:fillRect/>
          </a:stretch>
        </p:blipFill>
        <p:spPr>
          <a:xfrm>
            <a:off x="3121423" y="1948449"/>
            <a:ext cx="477644" cy="575850"/>
          </a:xfrm>
          <a:prstGeom prst="rect">
            <a:avLst/>
          </a:prstGeom>
        </p:spPr>
      </p:pic>
      <p:pic>
        <p:nvPicPr>
          <p:cNvPr id="68" name="Picture 67"/>
          <p:cNvPicPr>
            <a:picLocks noChangeAspect="1"/>
          </p:cNvPicPr>
          <p:nvPr/>
        </p:nvPicPr>
        <p:blipFill>
          <a:blip r:embed="rId6"/>
          <a:stretch>
            <a:fillRect/>
          </a:stretch>
        </p:blipFill>
        <p:spPr>
          <a:xfrm>
            <a:off x="3484752" y="2235269"/>
            <a:ext cx="449244" cy="575850"/>
          </a:xfrm>
          <a:prstGeom prst="rect">
            <a:avLst/>
          </a:prstGeom>
        </p:spPr>
      </p:pic>
      <p:pic>
        <p:nvPicPr>
          <p:cNvPr id="69" name="Picture 68"/>
          <p:cNvPicPr>
            <a:picLocks noChangeAspect="1"/>
          </p:cNvPicPr>
          <p:nvPr/>
        </p:nvPicPr>
        <p:blipFill>
          <a:blip r:embed="rId9"/>
          <a:stretch>
            <a:fillRect/>
          </a:stretch>
        </p:blipFill>
        <p:spPr>
          <a:xfrm>
            <a:off x="4173789" y="1993013"/>
            <a:ext cx="469906" cy="647831"/>
          </a:xfrm>
          <a:prstGeom prst="rect">
            <a:avLst/>
          </a:prstGeom>
        </p:spPr>
      </p:pic>
      <p:pic>
        <p:nvPicPr>
          <p:cNvPr id="70" name="Picture 69"/>
          <p:cNvPicPr>
            <a:picLocks noChangeAspect="1"/>
          </p:cNvPicPr>
          <p:nvPr/>
        </p:nvPicPr>
        <p:blipFill>
          <a:blip r:embed="rId10"/>
          <a:stretch>
            <a:fillRect/>
          </a:stretch>
        </p:blipFill>
        <p:spPr>
          <a:xfrm>
            <a:off x="4877395" y="2030099"/>
            <a:ext cx="424736" cy="647831"/>
          </a:xfrm>
          <a:prstGeom prst="rect">
            <a:avLst/>
          </a:prstGeom>
        </p:spPr>
      </p:pic>
      <p:pic>
        <p:nvPicPr>
          <p:cNvPr id="71" name="Picture 70"/>
          <p:cNvPicPr>
            <a:picLocks noChangeAspect="1"/>
          </p:cNvPicPr>
          <p:nvPr/>
        </p:nvPicPr>
        <p:blipFill>
          <a:blip r:embed="rId11"/>
          <a:stretch>
            <a:fillRect/>
          </a:stretch>
        </p:blipFill>
        <p:spPr>
          <a:xfrm>
            <a:off x="4521425" y="2316929"/>
            <a:ext cx="465344" cy="647831"/>
          </a:xfrm>
          <a:prstGeom prst="rect">
            <a:avLst/>
          </a:prstGeom>
        </p:spPr>
      </p:pic>
      <p:grpSp>
        <p:nvGrpSpPr>
          <p:cNvPr id="25" name="Group 24"/>
          <p:cNvGrpSpPr/>
          <p:nvPr/>
        </p:nvGrpSpPr>
        <p:grpSpPr>
          <a:xfrm>
            <a:off x="6821804" y="1249894"/>
            <a:ext cx="3203540" cy="1901382"/>
            <a:chOff x="7025476" y="4724400"/>
            <a:chExt cx="3204374" cy="1901877"/>
          </a:xfrm>
        </p:grpSpPr>
        <p:sp>
          <p:nvSpPr>
            <p:cNvPr id="22" name="Rectangle 21"/>
            <p:cNvSpPr/>
            <p:nvPr/>
          </p:nvSpPr>
          <p:spPr bwMode="auto">
            <a:xfrm>
              <a:off x="7177257" y="4724400"/>
              <a:ext cx="3052593" cy="1582909"/>
            </a:xfrm>
            <a:prstGeom prst="rect">
              <a:avLst/>
            </a:prstGeom>
            <a:solidFill>
              <a:schemeClr val="bg1">
                <a:lumMod val="95000"/>
              </a:schemeClr>
            </a:solidFill>
            <a:ln>
              <a:solidFill>
                <a:schemeClr val="tx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algn="r" defTabSz="913825" fontAlgn="base">
                <a:spcBef>
                  <a:spcPct val="0"/>
                </a:spcBef>
                <a:spcAft>
                  <a:spcPct val="0"/>
                </a:spcAft>
              </a:pPr>
              <a:r>
                <a:rPr lang="fi-FI" sz="1799" spc="-52" dirty="0" err="1">
                  <a:solidFill>
                    <a:schemeClr val="tx1">
                      <a:lumMod val="75000"/>
                      <a:lumOff val="25000"/>
                    </a:schemeClr>
                  </a:solidFill>
                  <a:latin typeface="Segoe UI Light" panose="020B0502040204020203" pitchFamily="34" charset="0"/>
                  <a:cs typeface="Segoe UI Light" panose="020B0502040204020203" pitchFamily="34" charset="0"/>
                </a:rPr>
                <a:t>https</a:t>
              </a:r>
              <a:r>
                <a:rPr lang="en-US" sz="1799" spc="-52" dirty="0">
                  <a:solidFill>
                    <a:schemeClr val="tx1">
                      <a:lumMod val="75000"/>
                      <a:lumOff val="25000"/>
                    </a:schemeClr>
                  </a:solidFill>
                  <a:latin typeface="Segoe UI Light" panose="020B0502040204020203" pitchFamily="34" charset="0"/>
                  <a:cs typeface="Segoe UI Light" panose="020B0502040204020203" pitchFamily="34" charset="0"/>
                </a:rPr>
                <a:t>://</a:t>
              </a:r>
              <a:r>
                <a:rPr lang="fi-FI" sz="1799" spc="-52" dirty="0">
                  <a:solidFill>
                    <a:schemeClr val="tx1">
                      <a:lumMod val="75000"/>
                      <a:lumOff val="25000"/>
                    </a:schemeClr>
                  </a:solidFill>
                  <a:latin typeface="Segoe UI Light" panose="020B0502040204020203" pitchFamily="34" charset="0"/>
                  <a:cs typeface="Segoe UI Light" panose="020B0502040204020203" pitchFamily="34" charset="0"/>
                </a:rPr>
                <a:t>Contoso.sharepoint.com /</a:t>
              </a:r>
              <a:r>
                <a:rPr lang="fi-FI" sz="1799" spc="-52" dirty="0" err="1">
                  <a:solidFill>
                    <a:schemeClr val="tx1">
                      <a:lumMod val="75000"/>
                      <a:lumOff val="25000"/>
                    </a:schemeClr>
                  </a:solidFill>
                  <a:latin typeface="Segoe UI Light" panose="020B0502040204020203" pitchFamily="34" charset="0"/>
                  <a:cs typeface="Segoe UI Light" panose="020B0502040204020203" pitchFamily="34" charset="0"/>
                </a:rPr>
                <a:t>sites</a:t>
              </a:r>
              <a:r>
                <a:rPr lang="fi-FI" sz="1799" spc="-52" dirty="0">
                  <a:solidFill>
                    <a:schemeClr val="tx1">
                      <a:lumMod val="75000"/>
                      <a:lumOff val="25000"/>
                    </a:schemeClr>
                  </a:solidFill>
                  <a:latin typeface="Segoe UI Light" panose="020B0502040204020203" pitchFamily="34" charset="0"/>
                  <a:cs typeface="Segoe UI Light" panose="020B0502040204020203" pitchFamily="34" charset="0"/>
                </a:rPr>
                <a:t>/</a:t>
              </a:r>
              <a:r>
                <a:rPr lang="fi-FI" sz="1799" spc="-52" dirty="0" err="1">
                  <a:solidFill>
                    <a:schemeClr val="tx1">
                      <a:lumMod val="75000"/>
                      <a:lumOff val="25000"/>
                    </a:schemeClr>
                  </a:solidFill>
                  <a:latin typeface="Segoe UI Light" panose="020B0502040204020203" pitchFamily="34" charset="0"/>
                  <a:cs typeface="Segoe UI Light" panose="020B0502040204020203" pitchFamily="34" charset="0"/>
                </a:rPr>
                <a:t>site</a:t>
              </a:r>
              <a:endParaRPr lang="en-US" sz="1799" spc="-52" dirty="0">
                <a:solidFill>
                  <a:schemeClr val="tx1">
                    <a:lumMod val="75000"/>
                    <a:lumOff val="25000"/>
                  </a:schemeClr>
                </a:solidFill>
                <a:latin typeface="Segoe UI Light" panose="020B0502040204020203" pitchFamily="34" charset="0"/>
                <a:cs typeface="Segoe UI Light" panose="020B0502040204020203" pitchFamily="34" charset="0"/>
              </a:endParaRPr>
            </a:p>
            <a:p>
              <a:pPr defTabSz="913825" fontAlgn="base">
                <a:spcBef>
                  <a:spcPct val="0"/>
                </a:spcBef>
                <a:spcAft>
                  <a:spcPct val="0"/>
                </a:spcAft>
              </a:pPr>
              <a:endParaRPr lang="en-US" sz="1799"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p:cNvPicPr>
              <a:picLocks noChangeAspect="1"/>
            </p:cNvPicPr>
            <p:nvPr/>
          </p:nvPicPr>
          <p:blipFill>
            <a:blip r:embed="rId3"/>
            <a:stretch>
              <a:fillRect/>
            </a:stretch>
          </p:blipFill>
          <p:spPr>
            <a:xfrm>
              <a:off x="7465769" y="5343018"/>
              <a:ext cx="1128451" cy="692635"/>
            </a:xfrm>
            <a:prstGeom prst="rect">
              <a:avLst/>
            </a:prstGeom>
          </p:spPr>
        </p:pic>
        <p:pic>
          <p:nvPicPr>
            <p:cNvPr id="21" name="Picture 20"/>
            <p:cNvPicPr>
              <a:picLocks noChangeAspect="1"/>
            </p:cNvPicPr>
            <p:nvPr/>
          </p:nvPicPr>
          <p:blipFill>
            <a:blip r:embed="rId4"/>
            <a:stretch>
              <a:fillRect/>
            </a:stretch>
          </p:blipFill>
          <p:spPr>
            <a:xfrm>
              <a:off x="7025476" y="5916357"/>
              <a:ext cx="764775" cy="709920"/>
            </a:xfrm>
            <a:prstGeom prst="rect">
              <a:avLst/>
            </a:prstGeom>
          </p:spPr>
        </p:pic>
      </p:grpSp>
      <p:pic>
        <p:nvPicPr>
          <p:cNvPr id="72" name="Picture 71"/>
          <p:cNvPicPr>
            <a:picLocks noChangeAspect="1"/>
          </p:cNvPicPr>
          <p:nvPr/>
        </p:nvPicPr>
        <p:blipFill>
          <a:blip r:embed="rId5"/>
          <a:stretch>
            <a:fillRect/>
          </a:stretch>
        </p:blipFill>
        <p:spPr>
          <a:xfrm>
            <a:off x="8678577" y="1887333"/>
            <a:ext cx="477644" cy="575850"/>
          </a:xfrm>
          <a:prstGeom prst="rect">
            <a:avLst/>
          </a:prstGeom>
        </p:spPr>
      </p:pic>
      <p:pic>
        <p:nvPicPr>
          <p:cNvPr id="73" name="Picture 72"/>
          <p:cNvPicPr>
            <a:picLocks noChangeAspect="1"/>
          </p:cNvPicPr>
          <p:nvPr/>
        </p:nvPicPr>
        <p:blipFill>
          <a:blip r:embed="rId6"/>
          <a:stretch>
            <a:fillRect/>
          </a:stretch>
        </p:blipFill>
        <p:spPr>
          <a:xfrm>
            <a:off x="9041906" y="2174153"/>
            <a:ext cx="449244" cy="575850"/>
          </a:xfrm>
          <a:prstGeom prst="rect">
            <a:avLst/>
          </a:prstGeom>
        </p:spPr>
      </p:pic>
      <p:grpSp>
        <p:nvGrpSpPr>
          <p:cNvPr id="76" name="Group 75"/>
          <p:cNvGrpSpPr/>
          <p:nvPr/>
        </p:nvGrpSpPr>
        <p:grpSpPr>
          <a:xfrm>
            <a:off x="8608750" y="2911395"/>
            <a:ext cx="3203540" cy="1901382"/>
            <a:chOff x="7025476" y="4724400"/>
            <a:chExt cx="3204374" cy="1901877"/>
          </a:xfrm>
        </p:grpSpPr>
        <p:sp>
          <p:nvSpPr>
            <p:cNvPr id="79" name="Rectangle 78"/>
            <p:cNvSpPr/>
            <p:nvPr/>
          </p:nvSpPr>
          <p:spPr bwMode="auto">
            <a:xfrm>
              <a:off x="7177257" y="4724400"/>
              <a:ext cx="3052593" cy="1582909"/>
            </a:xfrm>
            <a:prstGeom prst="rect">
              <a:avLst/>
            </a:prstGeom>
            <a:solidFill>
              <a:schemeClr val="bg1">
                <a:lumMod val="95000"/>
              </a:schemeClr>
            </a:solidFill>
            <a:ln>
              <a:solidFill>
                <a:schemeClr val="tx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algn="r" defTabSz="913825" fontAlgn="base">
                <a:spcBef>
                  <a:spcPct val="0"/>
                </a:spcBef>
                <a:spcAft>
                  <a:spcPct val="0"/>
                </a:spcAft>
              </a:pPr>
              <a:r>
                <a:rPr lang="fi-FI" sz="1799" spc="-52" dirty="0" err="1">
                  <a:solidFill>
                    <a:schemeClr val="tx1">
                      <a:lumMod val="75000"/>
                      <a:lumOff val="25000"/>
                    </a:schemeClr>
                  </a:solidFill>
                  <a:latin typeface="Segoe UI Light" panose="020B0502040204020203" pitchFamily="34" charset="0"/>
                  <a:cs typeface="Segoe UI Light" panose="020B0502040204020203" pitchFamily="34" charset="0"/>
                </a:rPr>
                <a:t>https</a:t>
              </a:r>
              <a:r>
                <a:rPr lang="en-US" sz="1799" spc="-52" dirty="0">
                  <a:solidFill>
                    <a:schemeClr val="tx1">
                      <a:lumMod val="75000"/>
                      <a:lumOff val="25000"/>
                    </a:schemeClr>
                  </a:solidFill>
                  <a:latin typeface="Segoe UI Light" panose="020B0502040204020203" pitchFamily="34" charset="0"/>
                  <a:cs typeface="Segoe UI Light" panose="020B0502040204020203" pitchFamily="34" charset="0"/>
                </a:rPr>
                <a:t>://</a:t>
              </a:r>
              <a:r>
                <a:rPr lang="fi-FI" sz="1799" spc="-52" dirty="0">
                  <a:solidFill>
                    <a:schemeClr val="tx1">
                      <a:lumMod val="75000"/>
                      <a:lumOff val="25000"/>
                    </a:schemeClr>
                  </a:solidFill>
                  <a:latin typeface="Segoe UI Light" panose="020B0502040204020203" pitchFamily="34" charset="0"/>
                  <a:cs typeface="Segoe UI Light" panose="020B0502040204020203" pitchFamily="34" charset="0"/>
                </a:rPr>
                <a:t>Contoso.sharepoint.com /</a:t>
              </a:r>
              <a:r>
                <a:rPr lang="fi-FI" sz="1799" spc="-52" dirty="0" err="1">
                  <a:solidFill>
                    <a:schemeClr val="tx1">
                      <a:lumMod val="75000"/>
                      <a:lumOff val="25000"/>
                    </a:schemeClr>
                  </a:solidFill>
                  <a:latin typeface="Segoe UI Light" panose="020B0502040204020203" pitchFamily="34" charset="0"/>
                  <a:cs typeface="Segoe UI Light" panose="020B0502040204020203" pitchFamily="34" charset="0"/>
                </a:rPr>
                <a:t>sites</a:t>
              </a:r>
              <a:r>
                <a:rPr lang="fi-FI" sz="1799" spc="-52" dirty="0">
                  <a:solidFill>
                    <a:schemeClr val="tx1">
                      <a:lumMod val="75000"/>
                      <a:lumOff val="25000"/>
                    </a:schemeClr>
                  </a:solidFill>
                  <a:latin typeface="Segoe UI Light" panose="020B0502040204020203" pitchFamily="34" charset="0"/>
                  <a:cs typeface="Segoe UI Light" panose="020B0502040204020203" pitchFamily="34" charset="0"/>
                </a:rPr>
                <a:t>/site2</a:t>
              </a:r>
              <a:endParaRPr lang="en-US" sz="1799" spc="-52" dirty="0">
                <a:solidFill>
                  <a:schemeClr val="tx1">
                    <a:lumMod val="75000"/>
                    <a:lumOff val="25000"/>
                  </a:schemeClr>
                </a:solidFill>
                <a:latin typeface="Segoe UI Light" panose="020B0502040204020203" pitchFamily="34" charset="0"/>
                <a:cs typeface="Segoe UI Light" panose="020B0502040204020203" pitchFamily="34" charset="0"/>
              </a:endParaRPr>
            </a:p>
          </p:txBody>
        </p:sp>
        <p:pic>
          <p:nvPicPr>
            <p:cNvPr id="80" name="Picture 79"/>
            <p:cNvPicPr>
              <a:picLocks noChangeAspect="1"/>
            </p:cNvPicPr>
            <p:nvPr/>
          </p:nvPicPr>
          <p:blipFill>
            <a:blip r:embed="rId3"/>
            <a:stretch>
              <a:fillRect/>
            </a:stretch>
          </p:blipFill>
          <p:spPr>
            <a:xfrm>
              <a:off x="7465769" y="5343018"/>
              <a:ext cx="1128451" cy="692635"/>
            </a:xfrm>
            <a:prstGeom prst="rect">
              <a:avLst/>
            </a:prstGeom>
          </p:spPr>
        </p:pic>
        <p:pic>
          <p:nvPicPr>
            <p:cNvPr id="81" name="Picture 80"/>
            <p:cNvPicPr>
              <a:picLocks noChangeAspect="1"/>
            </p:cNvPicPr>
            <p:nvPr/>
          </p:nvPicPr>
          <p:blipFill>
            <a:blip r:embed="rId4"/>
            <a:stretch>
              <a:fillRect/>
            </a:stretch>
          </p:blipFill>
          <p:spPr>
            <a:xfrm>
              <a:off x="7025476" y="5916357"/>
              <a:ext cx="764775" cy="709920"/>
            </a:xfrm>
            <a:prstGeom prst="rect">
              <a:avLst/>
            </a:prstGeom>
          </p:spPr>
        </p:pic>
      </p:grpSp>
      <p:pic>
        <p:nvPicPr>
          <p:cNvPr id="77" name="Picture 76"/>
          <p:cNvPicPr>
            <a:picLocks noChangeAspect="1"/>
          </p:cNvPicPr>
          <p:nvPr/>
        </p:nvPicPr>
        <p:blipFill>
          <a:blip r:embed="rId5"/>
          <a:stretch>
            <a:fillRect/>
          </a:stretch>
        </p:blipFill>
        <p:spPr>
          <a:xfrm>
            <a:off x="10465522" y="3548834"/>
            <a:ext cx="477644" cy="575850"/>
          </a:xfrm>
          <a:prstGeom prst="rect">
            <a:avLst/>
          </a:prstGeom>
        </p:spPr>
      </p:pic>
      <p:pic>
        <p:nvPicPr>
          <p:cNvPr id="78" name="Picture 77"/>
          <p:cNvPicPr>
            <a:picLocks noChangeAspect="1"/>
          </p:cNvPicPr>
          <p:nvPr/>
        </p:nvPicPr>
        <p:blipFill>
          <a:blip r:embed="rId6"/>
          <a:stretch>
            <a:fillRect/>
          </a:stretch>
        </p:blipFill>
        <p:spPr>
          <a:xfrm>
            <a:off x="10828851" y="3835654"/>
            <a:ext cx="449244" cy="575850"/>
          </a:xfrm>
          <a:prstGeom prst="rect">
            <a:avLst/>
          </a:prstGeom>
        </p:spPr>
      </p:pic>
      <p:cxnSp>
        <p:nvCxnSpPr>
          <p:cNvPr id="109" name="Straight Arrow Connector 108"/>
          <p:cNvCxnSpPr/>
          <p:nvPr/>
        </p:nvCxnSpPr>
        <p:spPr>
          <a:xfrm flipH="1">
            <a:off x="5153270" y="2677930"/>
            <a:ext cx="1590262" cy="0"/>
          </a:xfrm>
          <a:prstGeom prst="straightConnector1">
            <a:avLst/>
          </a:prstGeom>
          <a:ln w="28575">
            <a:solidFill>
              <a:schemeClr val="bg2"/>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113" name="Straight Arrow Connector 112"/>
          <p:cNvCxnSpPr/>
          <p:nvPr/>
        </p:nvCxnSpPr>
        <p:spPr>
          <a:xfrm flipH="1" flipV="1">
            <a:off x="5153270" y="2811119"/>
            <a:ext cx="3380495" cy="1512998"/>
          </a:xfrm>
          <a:prstGeom prst="straightConnector1">
            <a:avLst/>
          </a:prstGeom>
          <a:ln w="28575">
            <a:solidFill>
              <a:schemeClr val="bg2"/>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116" name="Straight Arrow Connector 115"/>
          <p:cNvCxnSpPr/>
          <p:nvPr/>
        </p:nvCxnSpPr>
        <p:spPr>
          <a:xfrm flipH="1" flipV="1">
            <a:off x="5067571" y="2911396"/>
            <a:ext cx="1979329" cy="2794914"/>
          </a:xfrm>
          <a:prstGeom prst="straightConnector1">
            <a:avLst/>
          </a:prstGeom>
          <a:ln w="28575">
            <a:solidFill>
              <a:schemeClr val="bg2"/>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sp>
        <p:nvSpPr>
          <p:cNvPr id="128" name="TextBox 127"/>
          <p:cNvSpPr txBox="1"/>
          <p:nvPr/>
        </p:nvSpPr>
        <p:spPr>
          <a:xfrm>
            <a:off x="5505371" y="2483902"/>
            <a:ext cx="969949" cy="184618"/>
          </a:xfrm>
          <a:prstGeom prst="rect">
            <a:avLst/>
          </a:prstGeom>
          <a:noFill/>
        </p:spPr>
        <p:txBody>
          <a:bodyPr wrap="none" lIns="0" tIns="0" rIns="0" bIns="0" rtlCol="0">
            <a:spAutoFit/>
          </a:bodyPr>
          <a:lstStyle/>
          <a:p>
            <a:r>
              <a:rPr lang="en-US" sz="1200" spc="-70" dirty="0">
                <a:solidFill>
                  <a:schemeClr val="tx1">
                    <a:lumMod val="60000"/>
                    <a:lumOff val="40000"/>
                  </a:schemeClr>
                </a:solidFill>
              </a:rPr>
              <a:t>&lt;&lt;Reference&gt;&gt;</a:t>
            </a:r>
          </a:p>
        </p:txBody>
      </p:sp>
      <p:sp>
        <p:nvSpPr>
          <p:cNvPr id="129" name="TextBox 128"/>
          <p:cNvSpPr txBox="1"/>
          <p:nvPr/>
        </p:nvSpPr>
        <p:spPr>
          <a:xfrm rot="1484228">
            <a:off x="6790911" y="3558555"/>
            <a:ext cx="969949" cy="184618"/>
          </a:xfrm>
          <a:prstGeom prst="rect">
            <a:avLst/>
          </a:prstGeom>
          <a:noFill/>
        </p:spPr>
        <p:txBody>
          <a:bodyPr wrap="none" lIns="0" tIns="0" rIns="0" bIns="0" rtlCol="0">
            <a:spAutoFit/>
          </a:bodyPr>
          <a:lstStyle/>
          <a:p>
            <a:r>
              <a:rPr lang="en-US" sz="1200" spc="-70" dirty="0">
                <a:solidFill>
                  <a:schemeClr val="tx1">
                    <a:lumMod val="60000"/>
                    <a:lumOff val="40000"/>
                  </a:schemeClr>
                </a:solidFill>
              </a:rPr>
              <a:t>&lt;&lt;Reference&gt;&gt;</a:t>
            </a:r>
          </a:p>
        </p:txBody>
      </p:sp>
      <p:grpSp>
        <p:nvGrpSpPr>
          <p:cNvPr id="14" name="Group 13"/>
          <p:cNvGrpSpPr/>
          <p:nvPr/>
        </p:nvGrpSpPr>
        <p:grpSpPr>
          <a:xfrm>
            <a:off x="1514935" y="4419127"/>
            <a:ext cx="2785072" cy="1776394"/>
            <a:chOff x="1514935" y="4419127"/>
            <a:chExt cx="2785072" cy="1776394"/>
          </a:xfrm>
        </p:grpSpPr>
        <p:sp>
          <p:nvSpPr>
            <p:cNvPr id="58" name="Arc 57"/>
            <p:cNvSpPr/>
            <p:nvPr/>
          </p:nvSpPr>
          <p:spPr>
            <a:xfrm rot="3507375">
              <a:off x="3439636" y="5302964"/>
              <a:ext cx="631232" cy="1089511"/>
            </a:xfrm>
            <a:prstGeom prst="arc">
              <a:avLst>
                <a:gd name="adj1" fmla="val 2097834"/>
                <a:gd name="adj2" fmla="val 366333"/>
              </a:avLst>
            </a:prstGeom>
            <a:ln w="57150">
              <a:solidFill>
                <a:schemeClr val="tx1">
                  <a:lumMod val="75000"/>
                  <a:lumOff val="25000"/>
                  <a:alpha val="80000"/>
                </a:schemeClr>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77"/>
            </a:p>
          </p:txBody>
        </p:sp>
        <p:grpSp>
          <p:nvGrpSpPr>
            <p:cNvPr id="59" name="Group 58"/>
            <p:cNvGrpSpPr/>
            <p:nvPr/>
          </p:nvGrpSpPr>
          <p:grpSpPr>
            <a:xfrm>
              <a:off x="1514935" y="4419127"/>
              <a:ext cx="2291906" cy="1776394"/>
              <a:chOff x="3888651" y="2809767"/>
              <a:chExt cx="2291906" cy="1776394"/>
            </a:xfrm>
          </p:grpSpPr>
          <p:sp>
            <p:nvSpPr>
              <p:cNvPr id="60" name="Rectangle 59"/>
              <p:cNvSpPr/>
              <p:nvPr/>
            </p:nvSpPr>
            <p:spPr bwMode="auto">
              <a:xfrm>
                <a:off x="4038040" y="2809767"/>
                <a:ext cx="2142517" cy="1534599"/>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dirty="0">
                    <a:solidFill>
                      <a:schemeClr val="tx1">
                        <a:lumMod val="65000"/>
                        <a:lumOff val="35000"/>
                      </a:schemeClr>
                    </a:solidFill>
                    <a:ea typeface="Segoe UI" pitchFamily="34" charset="0"/>
                    <a:cs typeface="Segoe UI" pitchFamily="34" charset="0"/>
                  </a:rPr>
                  <a:t>Provider Hosted Apps</a:t>
                </a:r>
              </a:p>
            </p:txBody>
          </p:sp>
          <p:pic>
            <p:nvPicPr>
              <p:cNvPr id="61" name="Picture 60"/>
              <p:cNvPicPr>
                <a:picLocks noChangeAspect="1"/>
              </p:cNvPicPr>
              <p:nvPr/>
            </p:nvPicPr>
            <p:blipFill>
              <a:blip r:embed="rId12"/>
              <a:stretch>
                <a:fillRect/>
              </a:stretch>
            </p:blipFill>
            <p:spPr>
              <a:xfrm>
                <a:off x="4241678" y="3684564"/>
                <a:ext cx="529349" cy="417312"/>
              </a:xfrm>
              <a:prstGeom prst="rect">
                <a:avLst/>
              </a:prstGeom>
            </p:spPr>
          </p:pic>
          <p:pic>
            <p:nvPicPr>
              <p:cNvPr id="62" name="Picture 61"/>
              <p:cNvPicPr>
                <a:picLocks noChangeAspect="1"/>
              </p:cNvPicPr>
              <p:nvPr/>
            </p:nvPicPr>
            <p:blipFill>
              <a:blip r:embed="rId12"/>
              <a:stretch>
                <a:fillRect/>
              </a:stretch>
            </p:blipFill>
            <p:spPr>
              <a:xfrm>
                <a:off x="4576660" y="3793116"/>
                <a:ext cx="556200" cy="438480"/>
              </a:xfrm>
              <a:prstGeom prst="rect">
                <a:avLst/>
              </a:prstGeom>
            </p:spPr>
          </p:pic>
          <p:pic>
            <p:nvPicPr>
              <p:cNvPr id="63" name="Picture 62"/>
              <p:cNvPicPr>
                <a:picLocks noChangeAspect="1"/>
              </p:cNvPicPr>
              <p:nvPr/>
            </p:nvPicPr>
            <p:blipFill>
              <a:blip r:embed="rId13"/>
              <a:stretch>
                <a:fillRect/>
              </a:stretch>
            </p:blipFill>
            <p:spPr>
              <a:xfrm>
                <a:off x="4965395" y="3907822"/>
                <a:ext cx="420496" cy="432326"/>
              </a:xfrm>
              <a:prstGeom prst="rect">
                <a:avLst/>
              </a:prstGeom>
            </p:spPr>
          </p:pic>
          <p:pic>
            <p:nvPicPr>
              <p:cNvPr id="64" name="Picture 63"/>
              <p:cNvPicPr>
                <a:picLocks noChangeAspect="1"/>
              </p:cNvPicPr>
              <p:nvPr/>
            </p:nvPicPr>
            <p:blipFill>
              <a:blip r:embed="rId14"/>
              <a:stretch>
                <a:fillRect/>
              </a:stretch>
            </p:blipFill>
            <p:spPr>
              <a:xfrm>
                <a:off x="3888651" y="3980392"/>
                <a:ext cx="688009" cy="605769"/>
              </a:xfrm>
              <a:prstGeom prst="rect">
                <a:avLst/>
              </a:prstGeom>
            </p:spPr>
          </p:pic>
        </p:grpSp>
        <p:pic>
          <p:nvPicPr>
            <p:cNvPr id="65" name="Picture 64"/>
            <p:cNvPicPr>
              <a:picLocks noChangeAspect="1"/>
            </p:cNvPicPr>
            <p:nvPr/>
          </p:nvPicPr>
          <p:blipFill>
            <a:blip r:embed="rId10"/>
            <a:stretch>
              <a:fillRect/>
            </a:stretch>
          </p:blipFill>
          <p:spPr>
            <a:xfrm>
              <a:off x="3489151" y="4551070"/>
              <a:ext cx="424736" cy="647831"/>
            </a:xfrm>
            <a:prstGeom prst="rect">
              <a:avLst/>
            </a:prstGeom>
          </p:spPr>
        </p:pic>
        <p:pic>
          <p:nvPicPr>
            <p:cNvPr id="66" name="Picture 65"/>
            <p:cNvPicPr>
              <a:picLocks noChangeAspect="1"/>
            </p:cNvPicPr>
            <p:nvPr/>
          </p:nvPicPr>
          <p:blipFill>
            <a:blip r:embed="rId9"/>
            <a:stretch>
              <a:fillRect/>
            </a:stretch>
          </p:blipFill>
          <p:spPr>
            <a:xfrm>
              <a:off x="3134420" y="4836765"/>
              <a:ext cx="469906" cy="647831"/>
            </a:xfrm>
            <a:prstGeom prst="rect">
              <a:avLst/>
            </a:prstGeom>
          </p:spPr>
        </p:pic>
        <p:pic>
          <p:nvPicPr>
            <p:cNvPr id="74" name="Picture 73"/>
            <p:cNvPicPr>
              <a:picLocks noChangeAspect="1"/>
            </p:cNvPicPr>
            <p:nvPr/>
          </p:nvPicPr>
          <p:blipFill>
            <a:blip r:embed="rId11"/>
            <a:stretch>
              <a:fillRect/>
            </a:stretch>
          </p:blipFill>
          <p:spPr>
            <a:xfrm>
              <a:off x="2688672" y="4808239"/>
              <a:ext cx="465344" cy="647831"/>
            </a:xfrm>
            <a:prstGeom prst="rect">
              <a:avLst/>
            </a:prstGeom>
          </p:spPr>
        </p:pic>
      </p:grpSp>
      <p:cxnSp>
        <p:nvCxnSpPr>
          <p:cNvPr id="75" name="Straight Arrow Connector 74"/>
          <p:cNvCxnSpPr/>
          <p:nvPr/>
        </p:nvCxnSpPr>
        <p:spPr>
          <a:xfrm flipH="1" flipV="1">
            <a:off x="4027382" y="5176285"/>
            <a:ext cx="3019518" cy="671435"/>
          </a:xfrm>
          <a:prstGeom prst="straightConnector1">
            <a:avLst/>
          </a:prstGeom>
          <a:ln w="28575">
            <a:solidFill>
              <a:schemeClr val="accent1"/>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82" name="Straight Arrow Connector 81"/>
          <p:cNvCxnSpPr/>
          <p:nvPr/>
        </p:nvCxnSpPr>
        <p:spPr>
          <a:xfrm flipH="1">
            <a:off x="4050074" y="4403121"/>
            <a:ext cx="4433609" cy="596890"/>
          </a:xfrm>
          <a:prstGeom prst="straightConnector1">
            <a:avLst/>
          </a:prstGeom>
          <a:ln w="28575">
            <a:solidFill>
              <a:schemeClr val="accent1"/>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83" name="Straight Arrow Connector 82"/>
          <p:cNvCxnSpPr/>
          <p:nvPr/>
        </p:nvCxnSpPr>
        <p:spPr>
          <a:xfrm flipH="1">
            <a:off x="4038954" y="3079738"/>
            <a:ext cx="2934591" cy="1733039"/>
          </a:xfrm>
          <a:prstGeom prst="straightConnector1">
            <a:avLst/>
          </a:prstGeom>
          <a:ln w="28575">
            <a:solidFill>
              <a:schemeClr val="accent1"/>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sp>
        <p:nvSpPr>
          <p:cNvPr id="84" name="TextBox 83"/>
          <p:cNvSpPr txBox="1"/>
          <p:nvPr/>
        </p:nvSpPr>
        <p:spPr>
          <a:xfrm rot="21106109">
            <a:off x="4816056" y="4591256"/>
            <a:ext cx="969949" cy="184618"/>
          </a:xfrm>
          <a:prstGeom prst="rect">
            <a:avLst/>
          </a:prstGeom>
          <a:noFill/>
        </p:spPr>
        <p:txBody>
          <a:bodyPr wrap="none" lIns="0" tIns="0" rIns="0" bIns="0" rtlCol="0">
            <a:spAutoFit/>
          </a:bodyPr>
          <a:lstStyle/>
          <a:p>
            <a:r>
              <a:rPr lang="en-US" sz="1200" spc="-70" dirty="0">
                <a:solidFill>
                  <a:schemeClr val="tx1">
                    <a:lumMod val="60000"/>
                    <a:lumOff val="40000"/>
                  </a:schemeClr>
                </a:solidFill>
              </a:rPr>
              <a:t>&lt;&lt;Reference&gt;&gt;</a:t>
            </a:r>
          </a:p>
        </p:txBody>
      </p:sp>
      <p:sp>
        <p:nvSpPr>
          <p:cNvPr id="85" name="TextBox 84"/>
          <p:cNvSpPr txBox="1"/>
          <p:nvPr/>
        </p:nvSpPr>
        <p:spPr>
          <a:xfrm rot="3218485">
            <a:off x="5661525" y="4130490"/>
            <a:ext cx="969949" cy="184618"/>
          </a:xfrm>
          <a:prstGeom prst="rect">
            <a:avLst/>
          </a:prstGeom>
          <a:noFill/>
        </p:spPr>
        <p:txBody>
          <a:bodyPr wrap="none" lIns="0" tIns="0" rIns="0" bIns="0" rtlCol="0">
            <a:spAutoFit/>
          </a:bodyPr>
          <a:lstStyle/>
          <a:p>
            <a:r>
              <a:rPr lang="en-US" sz="1200" spc="-70" dirty="0">
                <a:solidFill>
                  <a:schemeClr val="tx1">
                    <a:lumMod val="60000"/>
                    <a:lumOff val="40000"/>
                  </a:schemeClr>
                </a:solidFill>
              </a:rPr>
              <a:t>&lt;&lt;Reference&gt;&gt;</a:t>
            </a:r>
          </a:p>
        </p:txBody>
      </p:sp>
      <p:sp>
        <p:nvSpPr>
          <p:cNvPr id="86" name="TextBox 85"/>
          <p:cNvSpPr txBox="1"/>
          <p:nvPr/>
        </p:nvSpPr>
        <p:spPr>
          <a:xfrm rot="19746312">
            <a:off x="4528147" y="3988147"/>
            <a:ext cx="969949" cy="184618"/>
          </a:xfrm>
          <a:prstGeom prst="rect">
            <a:avLst/>
          </a:prstGeom>
          <a:noFill/>
        </p:spPr>
        <p:txBody>
          <a:bodyPr wrap="none" lIns="0" tIns="0" rIns="0" bIns="0" rtlCol="0">
            <a:spAutoFit/>
          </a:bodyPr>
          <a:lstStyle/>
          <a:p>
            <a:r>
              <a:rPr lang="en-US" sz="1200" spc="-70" dirty="0">
                <a:solidFill>
                  <a:schemeClr val="tx1">
                    <a:lumMod val="60000"/>
                    <a:lumOff val="40000"/>
                  </a:schemeClr>
                </a:solidFill>
              </a:rPr>
              <a:t>&lt;&lt;Reference&gt;&gt;</a:t>
            </a:r>
          </a:p>
        </p:txBody>
      </p:sp>
      <p:sp>
        <p:nvSpPr>
          <p:cNvPr id="87" name="TextBox 86"/>
          <p:cNvSpPr txBox="1"/>
          <p:nvPr/>
        </p:nvSpPr>
        <p:spPr>
          <a:xfrm rot="658647">
            <a:off x="5424379" y="5382262"/>
            <a:ext cx="969949" cy="184618"/>
          </a:xfrm>
          <a:prstGeom prst="rect">
            <a:avLst/>
          </a:prstGeom>
          <a:noFill/>
        </p:spPr>
        <p:txBody>
          <a:bodyPr wrap="none" lIns="0" tIns="0" rIns="0" bIns="0" rtlCol="0">
            <a:spAutoFit/>
          </a:bodyPr>
          <a:lstStyle/>
          <a:p>
            <a:r>
              <a:rPr lang="en-US" sz="1200" spc="-70" dirty="0">
                <a:solidFill>
                  <a:schemeClr val="tx1">
                    <a:lumMod val="60000"/>
                    <a:lumOff val="40000"/>
                  </a:schemeClr>
                </a:solidFill>
              </a:rPr>
              <a:t>&lt;&lt;Reference&gt;&gt;</a:t>
            </a:r>
          </a:p>
        </p:txBody>
      </p:sp>
    </p:spTree>
    <p:extLst>
      <p:ext uri="{BB962C8B-B14F-4D97-AF65-F5344CB8AC3E}">
        <p14:creationId xmlns:p14="http://schemas.microsoft.com/office/powerpoint/2010/main" val="1030686236"/>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998" dirty="0"/>
              <a:t>“Can I use Content Delivery Networks for asset storage?”</a:t>
            </a:r>
            <a:endParaRPr lang="en-GB" sz="5998" dirty="0"/>
          </a:p>
        </p:txBody>
      </p:sp>
      <p:sp>
        <p:nvSpPr>
          <p:cNvPr id="4" name="TextBox 3"/>
          <p:cNvSpPr txBox="1"/>
          <p:nvPr/>
        </p:nvSpPr>
        <p:spPr>
          <a:xfrm>
            <a:off x="4493061" y="4612022"/>
            <a:ext cx="7141911" cy="1200016"/>
          </a:xfrm>
          <a:prstGeom prst="rect">
            <a:avLst/>
          </a:prstGeom>
          <a:noFill/>
        </p:spPr>
        <p:txBody>
          <a:bodyPr wrap="square" rtlCol="0">
            <a:spAutoFit/>
          </a:bodyPr>
          <a:lstStyle/>
          <a:p>
            <a:r>
              <a:rPr lang="en-US" sz="2399" dirty="0">
                <a:latin typeface="Segoe UI" panose="020B0502040204020203" pitchFamily="34" charset="0"/>
                <a:cs typeface="Segoe UI" panose="020B0502040204020203" pitchFamily="34" charset="0"/>
              </a:rPr>
              <a:t>You can store majority of the files in some CDN service. There are however some elements which will have to be present in each site collection.</a:t>
            </a:r>
            <a:endParaRPr lang="en-GB" sz="2399" dirty="0">
              <a:latin typeface="Segoe UI" panose="020B0502040204020203" pitchFamily="34" charset="0"/>
              <a:cs typeface="Segoe UI" panose="020B0502040204020203" pitchFamily="34" charset="0"/>
            </a:endParaRPr>
          </a:p>
        </p:txBody>
      </p:sp>
      <p:sp>
        <p:nvSpPr>
          <p:cNvPr id="5" name="TextBox 4"/>
          <p:cNvSpPr txBox="1"/>
          <p:nvPr/>
        </p:nvSpPr>
        <p:spPr>
          <a:xfrm>
            <a:off x="4305040" y="3646840"/>
            <a:ext cx="1857332" cy="1323094"/>
          </a:xfrm>
          <a:prstGeom prst="rect">
            <a:avLst/>
          </a:prstGeom>
          <a:noFill/>
        </p:spPr>
        <p:txBody>
          <a:bodyPr wrap="none" rtlCol="0">
            <a:spAutoFit/>
          </a:bodyPr>
          <a:lstStyle/>
          <a:p>
            <a:r>
              <a:rPr lang="en-US" sz="7998" dirty="0">
                <a:latin typeface="Segoe UI" panose="020B0502040204020203" pitchFamily="34" charset="0"/>
                <a:cs typeface="Segoe UI" panose="020B0502040204020203" pitchFamily="34" charset="0"/>
              </a:rPr>
              <a:t>Yes.</a:t>
            </a:r>
            <a:endParaRPr lang="en-GB" sz="7998"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986715116"/>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2400" dirty="0"/>
              <a:t>https://github.com/OfficeDev/PnP/tree/master/Samples/Performance.Caching</a:t>
            </a:r>
          </a:p>
        </p:txBody>
      </p:sp>
      <p:sp>
        <p:nvSpPr>
          <p:cNvPr id="5" name="Text Placeholder 4"/>
          <p:cNvSpPr>
            <a:spLocks noGrp="1"/>
          </p:cNvSpPr>
          <p:nvPr>
            <p:ph type="body" sz="quarter" idx="10"/>
          </p:nvPr>
        </p:nvSpPr>
        <p:spPr/>
        <p:txBody>
          <a:bodyPr/>
          <a:lstStyle/>
          <a:p>
            <a:r>
              <a:rPr lang="en-US" dirty="0"/>
              <a:t>Demo</a:t>
            </a:r>
          </a:p>
        </p:txBody>
      </p:sp>
      <p:sp>
        <p:nvSpPr>
          <p:cNvPr id="6" name="Text Placeholder 5"/>
          <p:cNvSpPr>
            <a:spLocks noGrp="1"/>
          </p:cNvSpPr>
          <p:nvPr>
            <p:ph type="body" sz="quarter" idx="11"/>
          </p:nvPr>
        </p:nvSpPr>
        <p:spPr/>
        <p:txBody>
          <a:bodyPr/>
          <a:lstStyle/>
          <a:p>
            <a:r>
              <a:rPr lang="en-US" sz="5400" dirty="0"/>
              <a:t>Caching with client side techniques</a:t>
            </a:r>
          </a:p>
        </p:txBody>
      </p:sp>
    </p:spTree>
    <p:extLst>
      <p:ext uri="{BB962C8B-B14F-4D97-AF65-F5344CB8AC3E}">
        <p14:creationId xmlns:p14="http://schemas.microsoft.com/office/powerpoint/2010/main" val="91917893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Recommendations</a:t>
            </a:r>
            <a:endParaRPr lang="en-US" dirty="0"/>
          </a:p>
        </p:txBody>
      </p:sp>
      <p:sp>
        <p:nvSpPr>
          <p:cNvPr id="23" name="Rectangle 22"/>
          <p:cNvSpPr/>
          <p:nvPr/>
        </p:nvSpPr>
        <p:spPr bwMode="auto">
          <a:xfrm>
            <a:off x="-38281" y="2434949"/>
            <a:ext cx="12227106"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grpSp>
        <p:nvGrpSpPr>
          <p:cNvPr id="3" name="Group 2"/>
          <p:cNvGrpSpPr/>
          <p:nvPr/>
        </p:nvGrpSpPr>
        <p:grpSpPr>
          <a:xfrm>
            <a:off x="709415" y="2434949"/>
            <a:ext cx="2381187" cy="2421539"/>
            <a:chOff x="416982" y="2434949"/>
            <a:chExt cx="2381187" cy="2421539"/>
          </a:xfrm>
        </p:grpSpPr>
        <p:sp>
          <p:nvSpPr>
            <p:cNvPr id="24" name="TextBox 23"/>
            <p:cNvSpPr txBox="1"/>
            <p:nvPr/>
          </p:nvSpPr>
          <p:spPr>
            <a:xfrm>
              <a:off x="1357727" y="3125430"/>
              <a:ext cx="1440442" cy="1231106"/>
            </a:xfrm>
            <a:prstGeom prst="rect">
              <a:avLst/>
            </a:prstGeom>
            <a:noFill/>
          </p:spPr>
          <p:txBody>
            <a:bodyPr wrap="square" lIns="0" tIns="0" rIns="0" bIns="0" rtlCol="0">
              <a:spAutoFit/>
            </a:bodyPr>
            <a:lstStyle/>
            <a:p>
              <a:pPr algn="ctr"/>
              <a:r>
                <a:rPr lang="en-US" sz="2000" spc="-70" dirty="0">
                  <a:solidFill>
                    <a:schemeClr val="bg1"/>
                  </a:solidFill>
                </a:rPr>
                <a:t>Use JavaScript embedding carefully</a:t>
              </a:r>
            </a:p>
          </p:txBody>
        </p:sp>
        <p:pic>
          <p:nvPicPr>
            <p:cNvPr id="17" name="Picture 16"/>
            <p:cNvPicPr>
              <a:picLocks noChangeAspect="1"/>
            </p:cNvPicPr>
            <p:nvPr/>
          </p:nvPicPr>
          <p:blipFill>
            <a:blip r:embed="rId3"/>
            <a:stretch>
              <a:fillRect/>
            </a:stretch>
          </p:blipFill>
          <p:spPr>
            <a:xfrm>
              <a:off x="416982" y="2434949"/>
              <a:ext cx="1312317" cy="2421539"/>
            </a:xfrm>
            <a:prstGeom prst="rect">
              <a:avLst/>
            </a:prstGeom>
          </p:spPr>
        </p:pic>
      </p:grpSp>
      <p:grpSp>
        <p:nvGrpSpPr>
          <p:cNvPr id="4" name="Group 3"/>
          <p:cNvGrpSpPr/>
          <p:nvPr/>
        </p:nvGrpSpPr>
        <p:grpSpPr>
          <a:xfrm>
            <a:off x="6796049" y="2451546"/>
            <a:ext cx="1886362" cy="2128046"/>
            <a:chOff x="6292772" y="2107652"/>
            <a:chExt cx="1886362" cy="2128046"/>
          </a:xfrm>
        </p:grpSpPr>
        <p:sp>
          <p:nvSpPr>
            <p:cNvPr id="37" name="TextBox 36"/>
            <p:cNvSpPr txBox="1"/>
            <p:nvPr/>
          </p:nvSpPr>
          <p:spPr>
            <a:xfrm>
              <a:off x="6292772" y="3620145"/>
              <a:ext cx="1886362" cy="615553"/>
            </a:xfrm>
            <a:prstGeom prst="rect">
              <a:avLst/>
            </a:prstGeom>
            <a:noFill/>
          </p:spPr>
          <p:txBody>
            <a:bodyPr wrap="square" lIns="0" tIns="0" rIns="0" bIns="0" rtlCol="0">
              <a:spAutoFit/>
            </a:bodyPr>
            <a:lstStyle/>
            <a:p>
              <a:pPr algn="ctr"/>
              <a:r>
                <a:rPr lang="en-US" sz="2000" spc="-70" dirty="0">
                  <a:solidFill>
                    <a:schemeClr val="bg1"/>
                  </a:solidFill>
                </a:rPr>
                <a:t>Follow up on the CSOM updates</a:t>
              </a:r>
            </a:p>
          </p:txBody>
        </p:sp>
        <p:pic>
          <p:nvPicPr>
            <p:cNvPr id="19" name="Picture 18"/>
            <p:cNvPicPr>
              <a:picLocks noChangeAspect="1"/>
            </p:cNvPicPr>
            <p:nvPr/>
          </p:nvPicPr>
          <p:blipFill>
            <a:blip r:embed="rId4"/>
            <a:stretch>
              <a:fillRect/>
            </a:stretch>
          </p:blipFill>
          <p:spPr>
            <a:xfrm>
              <a:off x="6362491" y="2107652"/>
              <a:ext cx="1746923" cy="1566534"/>
            </a:xfrm>
            <a:prstGeom prst="rect">
              <a:avLst/>
            </a:prstGeom>
          </p:spPr>
        </p:pic>
      </p:grpSp>
      <p:grpSp>
        <p:nvGrpSpPr>
          <p:cNvPr id="5" name="Group 4"/>
          <p:cNvGrpSpPr/>
          <p:nvPr/>
        </p:nvGrpSpPr>
        <p:grpSpPr>
          <a:xfrm>
            <a:off x="3761340" y="2434950"/>
            <a:ext cx="2223529" cy="2159999"/>
            <a:chOff x="3738914" y="2434949"/>
            <a:chExt cx="2223529" cy="2159999"/>
          </a:xfrm>
        </p:grpSpPr>
        <p:pic>
          <p:nvPicPr>
            <p:cNvPr id="21" name="Picture 20"/>
            <p:cNvPicPr>
              <a:picLocks noChangeAspect="1"/>
            </p:cNvPicPr>
            <p:nvPr/>
          </p:nvPicPr>
          <p:blipFill>
            <a:blip r:embed="rId5"/>
            <a:stretch>
              <a:fillRect/>
            </a:stretch>
          </p:blipFill>
          <p:spPr>
            <a:xfrm>
              <a:off x="3738914" y="2434949"/>
              <a:ext cx="2223529" cy="2159999"/>
            </a:xfrm>
            <a:prstGeom prst="rect">
              <a:avLst/>
            </a:prstGeom>
          </p:spPr>
        </p:pic>
        <p:sp>
          <p:nvSpPr>
            <p:cNvPr id="30" name="TextBox 29"/>
            <p:cNvSpPr txBox="1"/>
            <p:nvPr/>
          </p:nvSpPr>
          <p:spPr>
            <a:xfrm>
              <a:off x="3887296" y="3661241"/>
              <a:ext cx="1873901" cy="923330"/>
            </a:xfrm>
            <a:prstGeom prst="rect">
              <a:avLst/>
            </a:prstGeom>
            <a:noFill/>
          </p:spPr>
          <p:txBody>
            <a:bodyPr wrap="square" lIns="0" tIns="0" rIns="0" bIns="0" rtlCol="0">
              <a:spAutoFit/>
            </a:bodyPr>
            <a:lstStyle/>
            <a:p>
              <a:pPr algn="ctr"/>
              <a:r>
                <a:rPr lang="en-US" sz="2000" spc="-70" dirty="0">
                  <a:solidFill>
                    <a:schemeClr val="bg1"/>
                  </a:solidFill>
                </a:rPr>
                <a:t>Dynamic loading of scripts for JS embedding</a:t>
              </a:r>
            </a:p>
          </p:txBody>
        </p:sp>
      </p:grpSp>
      <p:grpSp>
        <p:nvGrpSpPr>
          <p:cNvPr id="6" name="Group 5"/>
          <p:cNvGrpSpPr/>
          <p:nvPr/>
        </p:nvGrpSpPr>
        <p:grpSpPr>
          <a:xfrm>
            <a:off x="9462557" y="2672433"/>
            <a:ext cx="1884594" cy="1685032"/>
            <a:chOff x="9103162" y="2671504"/>
            <a:chExt cx="1884594" cy="1685032"/>
          </a:xfrm>
        </p:grpSpPr>
        <p:sp>
          <p:nvSpPr>
            <p:cNvPr id="39" name="TextBox 38"/>
            <p:cNvSpPr txBox="1"/>
            <p:nvPr/>
          </p:nvSpPr>
          <p:spPr>
            <a:xfrm>
              <a:off x="9103162" y="3740983"/>
              <a:ext cx="1884594" cy="615553"/>
            </a:xfrm>
            <a:prstGeom prst="rect">
              <a:avLst/>
            </a:prstGeom>
            <a:noFill/>
          </p:spPr>
          <p:txBody>
            <a:bodyPr wrap="square" lIns="0" tIns="0" rIns="0" bIns="0" rtlCol="0">
              <a:spAutoFit/>
            </a:bodyPr>
            <a:lstStyle/>
            <a:p>
              <a:pPr algn="ctr"/>
              <a:r>
                <a:rPr lang="en-US" sz="2000" spc="-70" dirty="0">
                  <a:solidFill>
                    <a:schemeClr val="bg1"/>
                  </a:solidFill>
                </a:rPr>
                <a:t>Remember client side optimization</a:t>
              </a:r>
            </a:p>
          </p:txBody>
        </p:sp>
        <p:pic>
          <p:nvPicPr>
            <p:cNvPr id="25" name="Picture 24"/>
            <p:cNvPicPr>
              <a:picLocks noChangeAspect="1"/>
            </p:cNvPicPr>
            <p:nvPr/>
          </p:nvPicPr>
          <p:blipFill>
            <a:blip r:embed="rId6"/>
            <a:stretch>
              <a:fillRect/>
            </a:stretch>
          </p:blipFill>
          <p:spPr>
            <a:xfrm>
              <a:off x="9493591" y="2671504"/>
              <a:ext cx="1103736" cy="1091472"/>
            </a:xfrm>
            <a:prstGeom prst="rect">
              <a:avLst/>
            </a:prstGeom>
          </p:spPr>
        </p:pic>
      </p:grpSp>
    </p:spTree>
    <p:extLst>
      <p:ext uri="{BB962C8B-B14F-4D97-AF65-F5344CB8AC3E}">
        <p14:creationId xmlns:p14="http://schemas.microsoft.com/office/powerpoint/2010/main" val="2062457399"/>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42" presetClass="entr" presetSubtype="0" fill="hold" nodeType="withEffect">
                                  <p:stCondLst>
                                    <p:cond delay="15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6882" b="8477"/>
          <a:stretch/>
        </p:blipFill>
        <p:spPr>
          <a:xfrm>
            <a:off x="0" y="-14514"/>
            <a:ext cx="12188825" cy="6872514"/>
          </a:xfrm>
          <a:prstGeom prst="rect">
            <a:avLst/>
          </a:prstGeom>
        </p:spPr>
      </p:pic>
      <p:sp>
        <p:nvSpPr>
          <p:cNvPr id="6" name="Rectangle 5"/>
          <p:cNvSpPr/>
          <p:nvPr/>
        </p:nvSpPr>
        <p:spPr bwMode="auto">
          <a:xfrm rot="16200000" flipH="1" flipV="1">
            <a:off x="2637992" y="-2689919"/>
            <a:ext cx="6871646" cy="12224192"/>
          </a:xfrm>
          <a:prstGeom prst="rect">
            <a:avLst/>
          </a:prstGeom>
          <a:gradFill>
            <a:gsLst>
              <a:gs pos="40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7" name="Title 1"/>
          <p:cNvSpPr txBox="1">
            <a:spLocks/>
          </p:cNvSpPr>
          <p:nvPr/>
        </p:nvSpPr>
        <p:spPr>
          <a:xfrm>
            <a:off x="425133" y="2781648"/>
            <a:ext cx="6441267" cy="1218478"/>
          </a:xfrm>
          <a:prstGeom prst="rect">
            <a:avLst/>
          </a:prstGeom>
        </p:spPr>
        <p:txBody>
          <a:bodyPr/>
          <a:lst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a:lstStyle>
          <a:p>
            <a:pPr>
              <a:lnSpc>
                <a:spcPct val="80000"/>
              </a:lnSpc>
            </a:pPr>
            <a:r>
              <a:rPr lang="en-US" sz="7200" dirty="0">
                <a:solidFill>
                  <a:schemeClr val="bg1"/>
                </a:solidFill>
              </a:rPr>
              <a:t>Questions?</a:t>
            </a:r>
          </a:p>
        </p:txBody>
      </p:sp>
    </p:spTree>
    <p:extLst>
      <p:ext uri="{BB962C8B-B14F-4D97-AF65-F5344CB8AC3E}">
        <p14:creationId xmlns:p14="http://schemas.microsoft.com/office/powerpoint/2010/main" val="334022095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9867505" y="6171859"/>
            <a:ext cx="2236865" cy="65120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pic>
        <p:nvPicPr>
          <p:cNvPr id="185" name="Picture 184"/>
          <p:cNvPicPr>
            <a:picLocks noChangeAspect="1"/>
          </p:cNvPicPr>
          <p:nvPr/>
        </p:nvPicPr>
        <p:blipFill>
          <a:blip r:embed="rId3"/>
          <a:stretch>
            <a:fillRect/>
          </a:stretch>
        </p:blipFill>
        <p:spPr>
          <a:xfrm>
            <a:off x="164822" y="19601"/>
            <a:ext cx="5044280" cy="1840778"/>
          </a:xfrm>
          <a:prstGeom prst="rect">
            <a:avLst/>
          </a:prstGeom>
        </p:spPr>
      </p:pic>
      <p:grpSp>
        <p:nvGrpSpPr>
          <p:cNvPr id="561" name="Group 560"/>
          <p:cNvGrpSpPr/>
          <p:nvPr/>
        </p:nvGrpSpPr>
        <p:grpSpPr>
          <a:xfrm>
            <a:off x="6017582" y="1910761"/>
            <a:ext cx="5374985" cy="2701429"/>
            <a:chOff x="6017576" y="1174439"/>
            <a:chExt cx="5486400" cy="2757425"/>
          </a:xfrm>
        </p:grpSpPr>
        <p:sp>
          <p:nvSpPr>
            <p:cNvPr id="526" name="Rectangle 5"/>
            <p:cNvSpPr/>
            <p:nvPr/>
          </p:nvSpPr>
          <p:spPr bwMode="auto">
            <a:xfrm>
              <a:off x="6017576" y="1174439"/>
              <a:ext cx="5486400" cy="2757425"/>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82265" tIns="89583" rIns="33597" bIns="33597" rtlCol="0" anchor="ctr" anchorCtr="0"/>
            <a:lstStyle/>
            <a:p>
              <a:pPr>
                <a:spcBef>
                  <a:spcPts val="1763"/>
                </a:spcBef>
              </a:pPr>
              <a:r>
                <a:rPr lang="en-US" sz="2744" dirty="0">
                  <a:solidFill>
                    <a:schemeClr val="bg1"/>
                  </a:solidFill>
                </a:rPr>
                <a:t>SharePoint Framework</a:t>
              </a:r>
            </a:p>
            <a:p>
              <a:pPr>
                <a:spcBef>
                  <a:spcPts val="1763"/>
                </a:spcBef>
              </a:pPr>
              <a:r>
                <a:rPr lang="en-US" sz="2744" dirty="0">
                  <a:solidFill>
                    <a:schemeClr val="bg1"/>
                  </a:solidFill>
                </a:rPr>
                <a:t>SharePoint add-ins</a:t>
              </a:r>
            </a:p>
            <a:p>
              <a:pPr>
                <a:spcBef>
                  <a:spcPts val="1763"/>
                </a:spcBef>
              </a:pPr>
              <a:r>
                <a:rPr lang="en-US" sz="2744" dirty="0">
                  <a:solidFill>
                    <a:schemeClr val="bg1"/>
                  </a:solidFill>
                </a:rPr>
                <a:t>Microsoft Graph</a:t>
              </a:r>
            </a:p>
            <a:p>
              <a:pPr>
                <a:spcBef>
                  <a:spcPts val="1763"/>
                </a:spcBef>
              </a:pPr>
              <a:r>
                <a:rPr lang="en-US" sz="2744" dirty="0">
                  <a:solidFill>
                    <a:schemeClr val="bg1"/>
                  </a:solidFill>
                </a:rPr>
                <a:t>Remote API access</a:t>
              </a:r>
            </a:p>
          </p:txBody>
        </p:sp>
        <p:sp>
          <p:nvSpPr>
            <p:cNvPr id="527" name="Rectangle 6"/>
            <p:cNvSpPr/>
            <p:nvPr/>
          </p:nvSpPr>
          <p:spPr bwMode="auto">
            <a:xfrm>
              <a:off x="6017576" y="1174439"/>
              <a:ext cx="137160" cy="2757425"/>
            </a:xfrm>
            <a:prstGeom prst="rect">
              <a:avLst/>
            </a:prstGeom>
            <a:solidFill>
              <a:schemeClr val="accent6">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03709" y="1910761"/>
            <a:ext cx="5374985" cy="2686256"/>
            <a:chOff x="401419" y="1910149"/>
            <a:chExt cx="5377148" cy="2687337"/>
          </a:xfrm>
        </p:grpSpPr>
        <p:sp>
          <p:nvSpPr>
            <p:cNvPr id="1381" name="Rectangle 11"/>
            <p:cNvSpPr/>
            <p:nvPr/>
          </p:nvSpPr>
          <p:spPr bwMode="auto">
            <a:xfrm>
              <a:off x="401419" y="1910149"/>
              <a:ext cx="5377148" cy="268733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82265" tIns="89583" rIns="33597" bIns="33597" rtlCol="0" anchor="ctr" anchorCtr="0"/>
            <a:lstStyle/>
            <a:p>
              <a:pPr>
                <a:spcBef>
                  <a:spcPts val="1763"/>
                </a:spcBef>
              </a:pPr>
              <a:r>
                <a:rPr lang="en-US" sz="2744" dirty="0">
                  <a:solidFill>
                    <a:schemeClr val="bg1"/>
                  </a:solidFill>
                </a:rPr>
                <a:t>Reusable code samples</a:t>
              </a:r>
            </a:p>
            <a:p>
              <a:pPr>
                <a:spcBef>
                  <a:spcPts val="1763"/>
                </a:spcBef>
              </a:pPr>
              <a:r>
                <a:rPr lang="en-US" sz="2744" dirty="0">
                  <a:solidFill>
                    <a:schemeClr val="bg1"/>
                  </a:solidFill>
                </a:rPr>
                <a:t>Guidance documentation</a:t>
              </a:r>
            </a:p>
            <a:p>
              <a:pPr>
                <a:spcBef>
                  <a:spcPts val="1763"/>
                </a:spcBef>
              </a:pPr>
              <a:r>
                <a:rPr lang="en-US" sz="2744" dirty="0">
                  <a:solidFill>
                    <a:schemeClr val="bg1"/>
                  </a:solidFill>
                </a:rPr>
                <a:t>Monthly community calls</a:t>
              </a:r>
            </a:p>
            <a:p>
              <a:pPr>
                <a:spcBef>
                  <a:spcPts val="1763"/>
                </a:spcBef>
              </a:pPr>
              <a:r>
                <a:rPr lang="en-US" sz="2744" dirty="0">
                  <a:solidFill>
                    <a:schemeClr val="bg1"/>
                  </a:solidFill>
                </a:rPr>
                <a:t>Case Studies</a:t>
              </a:r>
            </a:p>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sp>
        <p:nvSpPr>
          <p:cNvPr id="1292" name="Freeform 293"/>
          <p:cNvSpPr>
            <a:spLocks/>
          </p:cNvSpPr>
          <p:nvPr/>
        </p:nvSpPr>
        <p:spPr bwMode="auto">
          <a:xfrm>
            <a:off x="8705076" y="4850488"/>
            <a:ext cx="882820" cy="199380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3" name="Freeform 294"/>
          <p:cNvSpPr>
            <a:spLocks/>
          </p:cNvSpPr>
          <p:nvPr/>
        </p:nvSpPr>
        <p:spPr bwMode="auto">
          <a:xfrm>
            <a:off x="9521181" y="4912702"/>
            <a:ext cx="647579" cy="1933746"/>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4" name="Freeform 295"/>
          <p:cNvSpPr>
            <a:spLocks/>
          </p:cNvSpPr>
          <p:nvPr/>
        </p:nvSpPr>
        <p:spPr bwMode="auto">
          <a:xfrm>
            <a:off x="11216606" y="5095170"/>
            <a:ext cx="587379" cy="1749119"/>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5" name="Freeform 296"/>
          <p:cNvSpPr>
            <a:spLocks/>
          </p:cNvSpPr>
          <p:nvPr/>
        </p:nvSpPr>
        <p:spPr bwMode="auto">
          <a:xfrm>
            <a:off x="10268016" y="4910319"/>
            <a:ext cx="890017" cy="1933973"/>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8" name="Freeform 389"/>
          <p:cNvSpPr>
            <a:spLocks/>
          </p:cNvSpPr>
          <p:nvPr/>
        </p:nvSpPr>
        <p:spPr bwMode="auto">
          <a:xfrm flipH="1">
            <a:off x="7652724" y="4836656"/>
            <a:ext cx="890609" cy="2010457"/>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9" name="Freeform 390"/>
          <p:cNvSpPr>
            <a:spLocks/>
          </p:cNvSpPr>
          <p:nvPr/>
        </p:nvSpPr>
        <p:spPr bwMode="auto">
          <a:xfrm flipH="1">
            <a:off x="6919146" y="4983421"/>
            <a:ext cx="621231" cy="1863693"/>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7" name="Group 6"/>
          <p:cNvGrpSpPr/>
          <p:nvPr/>
        </p:nvGrpSpPr>
        <p:grpSpPr>
          <a:xfrm>
            <a:off x="7159651" y="4735115"/>
            <a:ext cx="748333" cy="2113051"/>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grpSp>
        <p:nvGrpSpPr>
          <p:cNvPr id="11" name="Group 10"/>
          <p:cNvGrpSpPr/>
          <p:nvPr/>
        </p:nvGrpSpPr>
        <p:grpSpPr>
          <a:xfrm>
            <a:off x="10817004" y="4762186"/>
            <a:ext cx="792696" cy="2084213"/>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nvGrpSpPr>
          <p:cNvPr id="10" name="Group 9"/>
          <p:cNvGrpSpPr/>
          <p:nvPr/>
        </p:nvGrpSpPr>
        <p:grpSpPr>
          <a:xfrm>
            <a:off x="10011979" y="4612885"/>
            <a:ext cx="770139" cy="2234660"/>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nvGrpSpPr>
          <p:cNvPr id="12" name="Group 11"/>
          <p:cNvGrpSpPr/>
          <p:nvPr/>
        </p:nvGrpSpPr>
        <p:grpSpPr>
          <a:xfrm>
            <a:off x="9102316" y="4612884"/>
            <a:ext cx="1290867" cy="2233603"/>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grpSp>
        <p:nvGrpSpPr>
          <p:cNvPr id="560" name="Group 559"/>
          <p:cNvGrpSpPr/>
          <p:nvPr/>
        </p:nvGrpSpPr>
        <p:grpSpPr>
          <a:xfrm>
            <a:off x="8120494" y="4573539"/>
            <a:ext cx="721642" cy="2273575"/>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14" name="TextBox 13"/>
          <p:cNvSpPr txBox="1"/>
          <p:nvPr/>
        </p:nvSpPr>
        <p:spPr>
          <a:xfrm>
            <a:off x="6091439" y="667665"/>
            <a:ext cx="4474302" cy="738536"/>
          </a:xfrm>
          <a:prstGeom prst="rect">
            <a:avLst/>
          </a:prstGeom>
          <a:noFill/>
        </p:spPr>
        <p:txBody>
          <a:bodyPr wrap="none" lIns="0" tIns="0" rIns="0" bIns="0" rtlCol="0">
            <a:spAutoFit/>
          </a:bodyPr>
          <a:lstStyle/>
          <a:p>
            <a:r>
              <a:rPr lang="en-US" sz="4799" spc="-70" dirty="0">
                <a:solidFill>
                  <a:schemeClr val="tx1">
                    <a:lumMod val="75000"/>
                  </a:schemeClr>
                </a:solidFill>
                <a:latin typeface="+mj-lt"/>
              </a:rPr>
              <a:t>Sharing is caring…</a:t>
            </a:r>
            <a:endParaRPr lang="fi-FI" sz="4799" spc="-70" dirty="0">
              <a:solidFill>
                <a:schemeClr val="tx1">
                  <a:lumMod val="75000"/>
                </a:schemeClr>
              </a:solidFill>
              <a:latin typeface="+mj-lt"/>
            </a:endParaRPr>
          </a:p>
        </p:txBody>
      </p:sp>
      <p:sp>
        <p:nvSpPr>
          <p:cNvPr id="187" name="TextBox 186"/>
          <p:cNvSpPr txBox="1"/>
          <p:nvPr/>
        </p:nvSpPr>
        <p:spPr>
          <a:xfrm>
            <a:off x="403709" y="5201214"/>
            <a:ext cx="6362630" cy="663625"/>
          </a:xfrm>
          <a:prstGeom prst="rect">
            <a:avLst/>
          </a:prstGeom>
          <a:noFill/>
        </p:spPr>
        <p:txBody>
          <a:bodyPr wrap="none" lIns="0" tIns="0" rIns="0" bIns="0" rtlCol="0">
            <a:spAutoFit/>
          </a:bodyPr>
          <a:lstStyle/>
          <a:p>
            <a:r>
              <a:rPr lang="en-US" sz="4312" b="1" spc="-70" dirty="0">
                <a:solidFill>
                  <a:srgbClr val="0072C6"/>
                </a:solidFill>
                <a:latin typeface="+mj-lt"/>
              </a:rPr>
              <a:t>http://aka.ms/SharePointPnP</a:t>
            </a:r>
            <a:endParaRPr lang="fi-FI" sz="4312" b="1" spc="-70" dirty="0">
              <a:solidFill>
                <a:srgbClr val="0072C6"/>
              </a:solidFill>
              <a:latin typeface="+mj-lt"/>
            </a:endParaRPr>
          </a:p>
        </p:txBody>
      </p:sp>
    </p:spTree>
    <p:extLst>
      <p:ext uri="{BB962C8B-B14F-4D97-AF65-F5344CB8AC3E}">
        <p14:creationId xmlns:p14="http://schemas.microsoft.com/office/powerpoint/2010/main" val="101785875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4569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1059" y="1118530"/>
            <a:ext cx="3954528" cy="898463"/>
          </a:xfrm>
          <a:prstGeom prst="rect">
            <a:avLst/>
          </a:prstGeom>
          <a:noFill/>
        </p:spPr>
        <p:txBody>
          <a:bodyPr wrap="none" lIns="179017" tIns="143214" rIns="179017" bIns="143214" rtlCol="0">
            <a:spAutoFit/>
          </a:bodyPr>
          <a:lstStyle/>
          <a:p>
            <a:pPr defTabSz="913112">
              <a:lnSpc>
                <a:spcPct val="90000"/>
              </a:lnSpc>
              <a:spcAft>
                <a:spcPts val="588"/>
              </a:spcAft>
            </a:pPr>
            <a:r>
              <a:rPr lang="en-US" sz="4399" kern="0" dirty="0">
                <a:solidFill>
                  <a:schemeClr val="tx2"/>
                </a:solidFill>
                <a:latin typeface="Segoe UI" panose="020B0502040204020203" pitchFamily="34" charset="0"/>
                <a:ea typeface="Segoe UI Light" panose="020B0502040204020203" pitchFamily="34" charset="0"/>
                <a:cs typeface="Segoe UI" panose="020B0502040204020203" pitchFamily="34" charset="0"/>
              </a:rPr>
              <a:t>dev.office.com</a:t>
            </a:r>
          </a:p>
        </p:txBody>
      </p:sp>
      <p:sp>
        <p:nvSpPr>
          <p:cNvPr id="5" name="TextBox 4"/>
          <p:cNvSpPr txBox="1"/>
          <p:nvPr/>
        </p:nvSpPr>
        <p:spPr>
          <a:xfrm>
            <a:off x="802578" y="3135733"/>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Explore</a:t>
            </a:r>
            <a:r>
              <a:rPr lang="en-US" sz="3527" dirty="0">
                <a:solidFill>
                  <a:schemeClr val="tx2"/>
                </a:solidFill>
                <a:latin typeface="Segoe UI Light" panose="020B0502040204020203" pitchFamily="34" charset="0"/>
                <a:cs typeface="Segoe UI Light" panose="020B0502040204020203" pitchFamily="34" charset="0"/>
              </a:rPr>
              <a:t> </a:t>
            </a:r>
          </a:p>
          <a:p>
            <a:pPr defTabSz="565828"/>
            <a:r>
              <a:rPr lang="en-US" sz="1999" dirty="0">
                <a:solidFill>
                  <a:schemeClr val="tx1">
                    <a:lumMod val="50000"/>
                    <a:lumOff val="50000"/>
                  </a:schemeClr>
                </a:solidFill>
                <a:cs typeface="Segoe UI" panose="020B0502040204020203" pitchFamily="34" charset="0"/>
                <a:hlinkClick r:id="rId3"/>
              </a:rPr>
              <a:t>http://apisandbox.msdn.microsoft.com</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sp>
        <p:nvSpPr>
          <p:cNvPr id="6" name="TextBox 5"/>
          <p:cNvSpPr txBox="1"/>
          <p:nvPr/>
        </p:nvSpPr>
        <p:spPr>
          <a:xfrm>
            <a:off x="771769" y="2109487"/>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Sign</a:t>
            </a:r>
            <a:r>
              <a:rPr lang="en-US" sz="3527" dirty="0">
                <a:solidFill>
                  <a:schemeClr val="bg2"/>
                </a:solidFill>
                <a:latin typeface="Segoe UI Light" panose="020B0502040204020203" pitchFamily="34" charset="0"/>
                <a:cs typeface="Segoe UI Light" panose="020B0502040204020203" pitchFamily="34" charset="0"/>
              </a:rPr>
              <a:t> </a:t>
            </a:r>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up</a:t>
            </a:r>
          </a:p>
          <a:p>
            <a:pPr defTabSz="565828"/>
            <a:r>
              <a:rPr lang="en-US" sz="1999" dirty="0">
                <a:solidFill>
                  <a:schemeClr val="tx1">
                    <a:lumMod val="50000"/>
                    <a:lumOff val="50000"/>
                  </a:schemeClr>
                </a:solidFill>
                <a:cs typeface="Segoe UI" panose="020B0502040204020203" pitchFamily="34" charset="0"/>
                <a:hlinkClick r:id="rId4"/>
              </a:rPr>
              <a:t>http://dev.office.com/getting-started</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sp>
        <p:nvSpPr>
          <p:cNvPr id="7" name="TextBox 6"/>
          <p:cNvSpPr txBox="1"/>
          <p:nvPr/>
        </p:nvSpPr>
        <p:spPr>
          <a:xfrm>
            <a:off x="751058" y="4248819"/>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Get</a:t>
            </a:r>
            <a:r>
              <a:rPr lang="en-US" sz="3527" dirty="0">
                <a:solidFill>
                  <a:schemeClr val="bg2"/>
                </a:solidFill>
                <a:latin typeface="Segoe UI Light" panose="020B0502040204020203" pitchFamily="34" charset="0"/>
                <a:cs typeface="Segoe UI Light" panose="020B0502040204020203" pitchFamily="34" charset="0"/>
              </a:rPr>
              <a:t> </a:t>
            </a:r>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trained</a:t>
            </a:r>
            <a:br>
              <a:rPr lang="en-US" sz="3527" dirty="0">
                <a:solidFill>
                  <a:schemeClr val="tx1">
                    <a:lumMod val="50000"/>
                    <a:lumOff val="50000"/>
                  </a:schemeClr>
                </a:solidFill>
                <a:latin typeface="Segoe UI Light" panose="020B0502040204020203" pitchFamily="34" charset="0"/>
                <a:cs typeface="Segoe UI Light" panose="020B0502040204020203" pitchFamily="34" charset="0"/>
              </a:rPr>
            </a:br>
            <a:r>
              <a:rPr lang="en-US" sz="1999" dirty="0">
                <a:solidFill>
                  <a:schemeClr val="tx1">
                    <a:lumMod val="50000"/>
                    <a:lumOff val="50000"/>
                  </a:schemeClr>
                </a:solidFill>
                <a:cs typeface="Segoe UI" panose="020B0502040204020203" pitchFamily="34" charset="0"/>
                <a:hlinkClick r:id="rId5"/>
              </a:rPr>
              <a:t>http://dev.office.com/training</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grpSp>
        <p:nvGrpSpPr>
          <p:cNvPr id="9" name="Group 8"/>
          <p:cNvGrpSpPr/>
          <p:nvPr/>
        </p:nvGrpSpPr>
        <p:grpSpPr>
          <a:xfrm>
            <a:off x="7239161" y="1203006"/>
            <a:ext cx="4237746" cy="3770971"/>
            <a:chOff x="1503299" y="914400"/>
            <a:chExt cx="1685883" cy="1500188"/>
          </a:xfrm>
        </p:grpSpPr>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47" tIns="44774" rIns="89547" bIns="44774" numCol="1" anchor="t" anchorCtr="0" compatLnSpc="1">
              <a:prstTxWarp prst="textNoShape">
                <a:avLst/>
              </a:prstTxWarp>
              <a:noAutofit/>
            </a:bodyPr>
            <a:lstStyle/>
            <a:p>
              <a:pPr defTabSz="913369"/>
              <a:endParaRPr lang="en-US" sz="1762">
                <a:solidFill>
                  <a:schemeClr val="tx1">
                    <a:lumMod val="50000"/>
                    <a:lumOff val="50000"/>
                  </a:schemeClr>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grpSp>
      <p:grpSp>
        <p:nvGrpSpPr>
          <p:cNvPr id="14" name="Group 13"/>
          <p:cNvGrpSpPr/>
          <p:nvPr/>
        </p:nvGrpSpPr>
        <p:grpSpPr>
          <a:xfrm>
            <a:off x="5781950" y="2769256"/>
            <a:ext cx="4030913" cy="2609747"/>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pic>
          <p:nvPicPr>
            <p:cNvPr id="16" name="Picture 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grpSp>
      <p:grpSp>
        <p:nvGrpSpPr>
          <p:cNvPr id="65" name="Group 64"/>
          <p:cNvGrpSpPr/>
          <p:nvPr/>
        </p:nvGrpSpPr>
        <p:grpSpPr>
          <a:xfrm>
            <a:off x="10470434" y="3738636"/>
            <a:ext cx="817415" cy="1512380"/>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pic>
          <p:nvPicPr>
            <p:cNvPr id="115" name="Picture 114"/>
            <p:cNvPicPr>
              <a:picLocks noChangeAspect="1"/>
            </p:cNvPicPr>
            <p:nvPr/>
          </p:nvPicPr>
          <p:blipFill rotWithShape="1">
            <a:blip r:embed="rId8" cstate="print">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19029223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5">
                                            <p:txEl>
                                              <p:pRg st="0" end="0"/>
                                            </p:txEl>
                                          </p:spTgt>
                                        </p:tgtEl>
                                        <p:attrNameLst>
                                          <p:attrName>style.visibility</p:attrName>
                                        </p:attrNameLst>
                                      </p:cBhvr>
                                      <p:to>
                                        <p:strVal val="visible"/>
                                      </p:to>
                                    </p:set>
                                    <p:animEffect transition="in" filter="barn(inVertical)">
                                      <p:cBhvr>
                                        <p:cTn id="24"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Feedback</a:t>
            </a:r>
          </a:p>
        </p:txBody>
      </p:sp>
      <p:sp>
        <p:nvSpPr>
          <p:cNvPr id="22" name="Content Placeholder 21"/>
          <p:cNvSpPr>
            <a:spLocks noGrp="1"/>
          </p:cNvSpPr>
          <p:nvPr>
            <p:ph sz="quarter" idx="4294967295"/>
          </p:nvPr>
        </p:nvSpPr>
        <p:spPr>
          <a:xfrm>
            <a:off x="7788275" y="1371600"/>
            <a:ext cx="4400550" cy="4953000"/>
          </a:xfrm>
        </p:spPr>
        <p:txBody>
          <a:bodyPr/>
          <a:lstStyle/>
          <a:p>
            <a:pPr marL="0" indent="0">
              <a:buNone/>
            </a:pPr>
            <a:r>
              <a:rPr lang="en-US" dirty="0" err="1">
                <a:solidFill>
                  <a:schemeClr val="tx1">
                    <a:lumMod val="50000"/>
                    <a:lumOff val="50000"/>
                  </a:schemeClr>
                </a:solidFill>
              </a:rPr>
              <a:t>UserVoice</a:t>
            </a:r>
            <a:br>
              <a:rPr lang="en-US" dirty="0">
                <a:solidFill>
                  <a:schemeClr val="tx1">
                    <a:lumMod val="50000"/>
                    <a:lumOff val="50000"/>
                  </a:schemeClr>
                </a:solidFill>
              </a:rPr>
            </a:br>
            <a:r>
              <a:rPr lang="en-US" sz="2399" dirty="0">
                <a:solidFill>
                  <a:schemeClr val="tx1">
                    <a:lumMod val="50000"/>
                    <a:lumOff val="50000"/>
                  </a:schemeClr>
                </a:solidFill>
                <a:latin typeface="Segoe UI" panose="020B0502040204020203" pitchFamily="34" charset="0"/>
                <a:cs typeface="Segoe UI" panose="020B0502040204020203" pitchFamily="34" charset="0"/>
              </a:rPr>
              <a:t>Provide suggestions of what you want in future versions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2"/>
              </a:rPr>
              <a:t>http://officespdev.uservoice.com/</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p>
          <a:p>
            <a:endParaRPr lang="en-US" dirty="0">
              <a:solidFill>
                <a:schemeClr val="tx1">
                  <a:lumMod val="50000"/>
                  <a:lumOff val="50000"/>
                </a:schemeClr>
              </a:solidFill>
            </a:endParaRPr>
          </a:p>
          <a:p>
            <a:endParaRPr lang="en-US" dirty="0">
              <a:solidFill>
                <a:schemeClr val="tx1">
                  <a:lumMod val="50000"/>
                  <a:lumOff val="50000"/>
                </a:schemeClr>
              </a:solidFill>
            </a:endParaRPr>
          </a:p>
          <a:p>
            <a:endParaRPr lang="en-GB" dirty="0">
              <a:solidFill>
                <a:schemeClr val="tx1">
                  <a:lumMod val="50000"/>
                  <a:lumOff val="50000"/>
                </a:schemeClr>
              </a:solidFill>
            </a:endParaRPr>
          </a:p>
        </p:txBody>
      </p:sp>
      <p:sp>
        <p:nvSpPr>
          <p:cNvPr id="2" name="Text Placeholder 1"/>
          <p:cNvSpPr>
            <a:spLocks noGrp="1"/>
          </p:cNvSpPr>
          <p:nvPr>
            <p:ph sz="half" idx="4294967295"/>
          </p:nvPr>
        </p:nvSpPr>
        <p:spPr>
          <a:xfrm>
            <a:off x="1454516" y="1371600"/>
            <a:ext cx="4686300" cy="4953000"/>
          </a:xfrm>
        </p:spPr>
        <p:txBody>
          <a:bodyPr>
            <a:normAutofit/>
          </a:bodyPr>
          <a:lstStyle/>
          <a:p>
            <a:pPr marL="0" indent="0">
              <a:buNone/>
            </a:pPr>
            <a:r>
              <a:rPr lang="en-US" b="0" dirty="0">
                <a:solidFill>
                  <a:schemeClr val="tx1">
                    <a:lumMod val="50000"/>
                    <a:lumOff val="50000"/>
                  </a:schemeClr>
                </a:solidFill>
                <a:latin typeface="Segoe UI" panose="020B0502040204020203" pitchFamily="34" charset="0"/>
                <a:cs typeface="Segoe UI" panose="020B0502040204020203" pitchFamily="34" charset="0"/>
              </a:rPr>
              <a:t>Office 365 Network</a:t>
            </a:r>
            <a:br>
              <a:rPr lang="en-US" b="0" dirty="0">
                <a:solidFill>
                  <a:schemeClr val="tx1">
                    <a:lumMod val="50000"/>
                    <a:lumOff val="50000"/>
                  </a:schemeClr>
                </a:solidFill>
                <a:latin typeface="Segoe UI" panose="020B0502040204020203" pitchFamily="34" charset="0"/>
                <a:cs typeface="Segoe UI" panose="020B0502040204020203" pitchFamily="34" charset="0"/>
              </a:rPr>
            </a:br>
            <a:r>
              <a:rPr lang="en-US" sz="2399" dirty="0">
                <a:solidFill>
                  <a:schemeClr val="tx1">
                    <a:lumMod val="50000"/>
                    <a:lumOff val="50000"/>
                  </a:schemeClr>
                </a:solidFill>
                <a:latin typeface="Segoe UI" panose="020B0502040204020203" pitchFamily="34" charset="0"/>
                <a:cs typeface="Segoe UI" panose="020B0502040204020203" pitchFamily="34" charset="0"/>
              </a:rPr>
              <a:t>Share you best practices and join conversations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3"/>
              </a:rPr>
              <a:t>https://www.yammer.com/itpronetwork</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endParaRPr lang="en-US" sz="1899" dirty="0">
              <a:solidFill>
                <a:schemeClr val="tx1">
                  <a:lumMod val="50000"/>
                  <a:lumOff val="50000"/>
                </a:schemeClr>
              </a:solidFill>
              <a:latin typeface="Segoe UI" panose="020B0502040204020203" pitchFamily="34" charset="0"/>
              <a:cs typeface="Segoe UI" panose="020B0502040204020203" pitchFamily="34" charset="0"/>
            </a:endParaRPr>
          </a:p>
          <a:p>
            <a:pPr marL="0" indent="0">
              <a:buNone/>
            </a:pPr>
            <a:endParaRPr lang="en-US" b="0" dirty="0">
              <a:solidFill>
                <a:schemeClr val="tx1">
                  <a:lumMod val="50000"/>
                  <a:lumOff val="50000"/>
                </a:schemeClr>
              </a:solidFill>
              <a:latin typeface="Segoe UI" panose="020B0502040204020203" pitchFamily="34" charset="0"/>
              <a:cs typeface="Segoe UI" panose="020B0502040204020203" pitchFamily="34" charset="0"/>
            </a:endParaRPr>
          </a:p>
          <a:p>
            <a:pPr marL="0" indent="0">
              <a:buNone/>
            </a:pPr>
            <a:r>
              <a:rPr lang="en-US" b="0" dirty="0" err="1">
                <a:solidFill>
                  <a:schemeClr val="tx1">
                    <a:lumMod val="50000"/>
                    <a:lumOff val="50000"/>
                  </a:schemeClr>
                </a:solidFill>
                <a:latin typeface="Segoe UI" panose="020B0502040204020203" pitchFamily="34" charset="0"/>
                <a:cs typeface="Segoe UI" panose="020B0502040204020203" pitchFamily="34" charset="0"/>
              </a:rPr>
              <a:t>Stackoverflow</a:t>
            </a:r>
            <a:br>
              <a:rPr lang="en-US" b="0" dirty="0">
                <a:solidFill>
                  <a:schemeClr val="tx1">
                    <a:lumMod val="50000"/>
                    <a:lumOff val="50000"/>
                  </a:schemeClr>
                </a:solidFill>
                <a:latin typeface="Segoe UI" panose="020B0502040204020203" pitchFamily="34" charset="0"/>
                <a:cs typeface="Segoe UI" panose="020B0502040204020203" pitchFamily="34" charset="0"/>
              </a:rPr>
            </a:br>
            <a:r>
              <a:rPr lang="en-US" sz="2399" dirty="0">
                <a:solidFill>
                  <a:schemeClr val="tx1">
                    <a:lumMod val="50000"/>
                    <a:lumOff val="50000"/>
                  </a:schemeClr>
                </a:solidFill>
                <a:latin typeface="Segoe UI" panose="020B0502040204020203" pitchFamily="34" charset="0"/>
                <a:cs typeface="Segoe UI" panose="020B0502040204020203" pitchFamily="34" charset="0"/>
              </a:rPr>
              <a:t>Ask deep technical questions to a world-wide set of developers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4"/>
              </a:rPr>
              <a:t>http://stackoverflow.com/questions/tagged/ms-office</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p>
          <a:p>
            <a:endParaRPr lang="en-US" b="0" dirty="0">
              <a:solidFill>
                <a:schemeClr val="tx1">
                  <a:lumMod val="50000"/>
                  <a:lumOff val="50000"/>
                </a:schemeClr>
              </a:solidFill>
              <a:latin typeface="Segoe UI" panose="020B0502040204020203" pitchFamily="34" charset="0"/>
              <a:cs typeface="Segoe UI" panose="020B0502040204020203" pitchFamily="34" charset="0"/>
            </a:endParaRPr>
          </a:p>
          <a:p>
            <a:endParaRPr lang="en-US" b="0" dirty="0">
              <a:solidFill>
                <a:schemeClr val="tx1">
                  <a:lumMod val="50000"/>
                  <a:lumOff val="50000"/>
                </a:schemeClr>
              </a:solidFill>
              <a:latin typeface="Segoe UI" panose="020B0502040204020203" pitchFamily="34" charset="0"/>
              <a:cs typeface="Segoe UI" panose="020B0502040204020203" pitchFamily="34" charset="0"/>
            </a:endParaRPr>
          </a:p>
        </p:txBody>
      </p:sp>
      <p:pic>
        <p:nvPicPr>
          <p:cNvPr id="5" name="Picture 4"/>
          <p:cNvPicPr>
            <a:picLocks noChangeAspect="1"/>
          </p:cNvPicPr>
          <p:nvPr/>
        </p:nvPicPr>
        <p:blipFill>
          <a:blip r:embed="rId5"/>
          <a:stretch>
            <a:fillRect/>
          </a:stretch>
        </p:blipFill>
        <p:spPr>
          <a:xfrm>
            <a:off x="395893" y="1871545"/>
            <a:ext cx="895121" cy="750524"/>
          </a:xfrm>
          <a:prstGeom prst="rect">
            <a:avLst/>
          </a:prstGeom>
        </p:spPr>
      </p:pic>
      <p:pic>
        <p:nvPicPr>
          <p:cNvPr id="4" name="Picture 3"/>
          <p:cNvPicPr>
            <a:picLocks noChangeAspect="1"/>
          </p:cNvPicPr>
          <p:nvPr/>
        </p:nvPicPr>
        <p:blipFill rotWithShape="1">
          <a:blip r:embed="rId6"/>
          <a:srcRect r="79756"/>
          <a:stretch/>
        </p:blipFill>
        <p:spPr>
          <a:xfrm>
            <a:off x="528292" y="3998715"/>
            <a:ext cx="630323" cy="836296"/>
          </a:xfrm>
          <a:prstGeom prst="rect">
            <a:avLst/>
          </a:prstGeom>
        </p:spPr>
      </p:pic>
      <p:sp>
        <p:nvSpPr>
          <p:cNvPr id="11" name="Text Placeholder 1"/>
          <p:cNvSpPr txBox="1">
            <a:spLocks/>
          </p:cNvSpPr>
          <p:nvPr/>
        </p:nvSpPr>
        <p:spPr>
          <a:xfrm>
            <a:off x="7510261" y="1234696"/>
            <a:ext cx="4676114" cy="5337018"/>
          </a:xfrm>
          <a:prstGeom prst="rect">
            <a:avLst/>
          </a:prstGeom>
        </p:spPr>
        <p:txBody>
          <a:bodyPr/>
          <a:lstStyle>
            <a:lvl1pPr indent="0" defTabSz="914088">
              <a:spcBef>
                <a:spcPts val="588"/>
              </a:spcBef>
              <a:spcAft>
                <a:spcPts val="588"/>
              </a:spcAft>
              <a:buFont typeface="Arial" pitchFamily="34" charset="0"/>
              <a:buNone/>
              <a:defRPr sz="2800" b="0" kern="0" baseline="0">
                <a:latin typeface="Segoe UI" panose="020B0502040204020203" pitchFamily="34" charset="0"/>
                <a:ea typeface="Segoe UI Light" panose="020B0502040204020203" pitchFamily="34" charset="0"/>
                <a:cs typeface="Segoe UI" panose="020B0502040204020203" pitchFamily="34" charset="0"/>
              </a:defRPr>
            </a:lvl1pPr>
            <a:lvl2pPr marL="28006" indent="0" defTabSz="914088">
              <a:spcBef>
                <a:spcPts val="300"/>
              </a:spcBef>
              <a:spcAft>
                <a:spcPts val="300"/>
              </a:spcAft>
              <a:buFont typeface="Arial" pitchFamily="34" charset="0"/>
              <a:buNone/>
              <a:defRPr sz="1961" kern="0" baseline="0">
                <a:latin typeface="Segoe UI Light" panose="020B0502040204020203" pitchFamily="34" charset="0"/>
                <a:ea typeface="Segoe UI Light" panose="020B0502040204020203" pitchFamily="34" charset="0"/>
                <a:cs typeface="Segoe UI Light" panose="020B0502040204020203" pitchFamily="34" charset="0"/>
              </a:defRPr>
            </a:lvl2pPr>
            <a:lvl3pPr marL="219386" indent="0" defTabSz="914088">
              <a:spcBef>
                <a:spcPts val="200"/>
              </a:spcBef>
              <a:spcAft>
                <a:spcPts val="200"/>
              </a:spcAft>
              <a:buFont typeface="Arial" pitchFamily="34" charset="0"/>
              <a:buNone/>
              <a:defRPr sz="1961" kern="0" baseline="0">
                <a:latin typeface="Segoe UI Light" panose="020B0502040204020203" pitchFamily="34" charset="0"/>
                <a:ea typeface="Segoe UI Light" panose="020B0502040204020203" pitchFamily="34" charset="0"/>
                <a:cs typeface="Segoe UI Light" panose="020B0502040204020203" pitchFamily="34" charset="0"/>
              </a:defRPr>
            </a:lvl3pPr>
            <a:lvl4pPr marL="466779" indent="0" defTabSz="914088">
              <a:spcBef>
                <a:spcPct val="20000"/>
              </a:spcBef>
              <a:buFont typeface="Arial" pitchFamily="34" charset="0"/>
              <a:buNone/>
              <a:defRPr sz="1765" kern="0" baseline="0">
                <a:latin typeface="Segoe UI Light" panose="020B0502040204020203" pitchFamily="34" charset="0"/>
                <a:ea typeface="Segoe UI Light" panose="020B0502040204020203" pitchFamily="34" charset="0"/>
                <a:cs typeface="Segoe UI Light" panose="020B0502040204020203" pitchFamily="34" charset="0"/>
              </a:defRPr>
            </a:lvl4pPr>
            <a:lvl5pPr marL="725061" indent="0" defTabSz="914088">
              <a:spcBef>
                <a:spcPct val="20000"/>
              </a:spcBef>
              <a:buFont typeface="Arial" pitchFamily="34" charset="0"/>
              <a:buNone/>
              <a:defRPr sz="1765" kern="0" baseline="0">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defTabSz="914088">
              <a:spcBef>
                <a:spcPct val="20000"/>
              </a:spcBef>
              <a:buFont typeface="Arial" pitchFamily="34" charset="0"/>
              <a:buChar char="•"/>
              <a:defRPr sz="2000"/>
            </a:lvl6pPr>
            <a:lvl7pPr marL="2970789" indent="-228522" defTabSz="914088">
              <a:spcBef>
                <a:spcPct val="20000"/>
              </a:spcBef>
              <a:buFont typeface="Arial" pitchFamily="34" charset="0"/>
              <a:buChar char="•"/>
              <a:defRPr sz="2000"/>
            </a:lvl7pPr>
            <a:lvl8pPr marL="3427833" indent="-228522" defTabSz="914088">
              <a:spcBef>
                <a:spcPct val="20000"/>
              </a:spcBef>
              <a:buFont typeface="Arial" pitchFamily="34" charset="0"/>
              <a:buChar char="•"/>
              <a:defRPr sz="2000"/>
            </a:lvl8pPr>
            <a:lvl9pPr marL="3884878" indent="-228522" defTabSz="914088">
              <a:spcBef>
                <a:spcPct val="20000"/>
              </a:spcBef>
              <a:buFont typeface="Arial" pitchFamily="34" charset="0"/>
              <a:buChar char="•"/>
              <a:defRPr sz="2000"/>
            </a:lvl9pPr>
          </a:lstStyle>
          <a:p>
            <a:endParaRPr lang="en-US" sz="2799" dirty="0"/>
          </a:p>
        </p:txBody>
      </p:sp>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04319" y="1720337"/>
            <a:ext cx="937803" cy="901732"/>
          </a:xfrm>
          <a:prstGeom prst="rect">
            <a:avLst/>
          </a:prstGeom>
        </p:spPr>
      </p:pic>
    </p:spTree>
    <p:extLst>
      <p:ext uri="{BB962C8B-B14F-4D97-AF65-F5344CB8AC3E}">
        <p14:creationId xmlns:p14="http://schemas.microsoft.com/office/powerpoint/2010/main" val="252427685"/>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solidFill>
                  <a:srgbClr val="000000">
                    <a:lumMod val="65000"/>
                    <a:lumOff val="35000"/>
                  </a:srgbClr>
                </a:solidFill>
                <a:ea typeface="Segoe UI" pitchFamily="34" charset="0"/>
                <a:cs typeface="Segoe UI" pitchFamily="34" charset="0"/>
              </a:rPr>
              <a:t>© 2015 Microsoft Corporation. All rights reserved. Microsoft, Windows, and other product names are or may be registered trademarks and/or trademarks in the U.S. and/or other countries.</a:t>
            </a:r>
          </a:p>
          <a:p>
            <a:pPr defTabSz="914099" eaLnBrk="0" hangingPunct="0"/>
            <a:r>
              <a:rPr lang="en-US" sz="700" dirty="0">
                <a:solidFill>
                  <a:srgbClr val="000000">
                    <a:lumMod val="65000"/>
                    <a:lumOff val="35000"/>
                  </a:srgbClr>
                </a:solidFill>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br>
              <a:rPr lang="en-US" sz="700" dirty="0">
                <a:solidFill>
                  <a:srgbClr val="000000">
                    <a:lumMod val="65000"/>
                    <a:lumOff val="35000"/>
                  </a:srgbClr>
                </a:solidFill>
                <a:ea typeface="Segoe UI" pitchFamily="34" charset="0"/>
                <a:cs typeface="Segoe UI" pitchFamily="34" charset="0"/>
              </a:rPr>
            </a:br>
            <a:r>
              <a:rPr lang="en-US" sz="700" dirty="0">
                <a:solidFill>
                  <a:srgbClr val="000000">
                    <a:lumMod val="65000"/>
                    <a:lumOff val="35000"/>
                  </a:srgbClr>
                </a:solidFill>
                <a:ea typeface="Segoe UI" pitchFamily="34" charset="0"/>
                <a:cs typeface="Segoe UI" pitchFamily="34" charset="0"/>
              </a:rPr>
              <a:t>part of Microsoft, and Microsoft cannot guarantee the accuracy of any information provided after the date of this presentation. MICROSOFT MAKES NO WARRANTIES, EXPRESS, IMPLIED OR STATUTORY, AS TO THE INFORMATION IN THIS PRESENTATION.</a:t>
            </a:r>
          </a:p>
        </p:txBody>
      </p:sp>
      <p:pic>
        <p:nvPicPr>
          <p:cNvPr id="6" name="Picture 2" descr="W:\Open Engagements\Microsoft\Resources\Design\New Microsoft Logo\MSFT_logo_rgb_W-Wht_D.png"/>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0" y="2206449"/>
            <a:ext cx="6242050" cy="23495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Sarah\Documents\_SSD_Business\Clients\BuzzBee\1211_AUG_2012\#1649_ProductivityDays\Art_client supplied\Logos_shapes\Microsoft_logo_All_colors\MSFT_logo_rgb_C-Gray.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46050" y="2197100"/>
            <a:ext cx="6388100" cy="234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2525688"/>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Recommendations</a:t>
            </a:r>
            <a:endParaRPr lang="en-US" dirty="0"/>
          </a:p>
        </p:txBody>
      </p:sp>
      <p:sp>
        <p:nvSpPr>
          <p:cNvPr id="23" name="Rectangle 22"/>
          <p:cNvSpPr/>
          <p:nvPr/>
        </p:nvSpPr>
        <p:spPr bwMode="auto">
          <a:xfrm>
            <a:off x="-38281" y="2434949"/>
            <a:ext cx="12227106"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grpSp>
        <p:nvGrpSpPr>
          <p:cNvPr id="3" name="Group 2"/>
          <p:cNvGrpSpPr/>
          <p:nvPr/>
        </p:nvGrpSpPr>
        <p:grpSpPr>
          <a:xfrm>
            <a:off x="709415" y="2434949"/>
            <a:ext cx="2381187" cy="2421539"/>
            <a:chOff x="416982" y="2434949"/>
            <a:chExt cx="2381187" cy="2421539"/>
          </a:xfrm>
        </p:grpSpPr>
        <p:sp>
          <p:nvSpPr>
            <p:cNvPr id="24" name="TextBox 23"/>
            <p:cNvSpPr txBox="1"/>
            <p:nvPr/>
          </p:nvSpPr>
          <p:spPr>
            <a:xfrm>
              <a:off x="1357727" y="3125430"/>
              <a:ext cx="1440442" cy="1231106"/>
            </a:xfrm>
            <a:prstGeom prst="rect">
              <a:avLst/>
            </a:prstGeom>
            <a:noFill/>
          </p:spPr>
          <p:txBody>
            <a:bodyPr wrap="square" lIns="0" tIns="0" rIns="0" bIns="0" rtlCol="0">
              <a:spAutoFit/>
            </a:bodyPr>
            <a:lstStyle/>
            <a:p>
              <a:pPr algn="ctr"/>
              <a:r>
                <a:rPr lang="en-US" sz="2000" spc="-70" dirty="0">
                  <a:solidFill>
                    <a:schemeClr val="bg1"/>
                  </a:solidFill>
                </a:rPr>
                <a:t>Use JavaScript embedding carefully</a:t>
              </a:r>
            </a:p>
          </p:txBody>
        </p:sp>
        <p:pic>
          <p:nvPicPr>
            <p:cNvPr id="17" name="Picture 16"/>
            <p:cNvPicPr>
              <a:picLocks noChangeAspect="1"/>
            </p:cNvPicPr>
            <p:nvPr/>
          </p:nvPicPr>
          <p:blipFill>
            <a:blip r:embed="rId3"/>
            <a:stretch>
              <a:fillRect/>
            </a:stretch>
          </p:blipFill>
          <p:spPr>
            <a:xfrm>
              <a:off x="416982" y="2434949"/>
              <a:ext cx="1312317" cy="2421539"/>
            </a:xfrm>
            <a:prstGeom prst="rect">
              <a:avLst/>
            </a:prstGeom>
          </p:spPr>
        </p:pic>
      </p:grpSp>
      <p:grpSp>
        <p:nvGrpSpPr>
          <p:cNvPr id="4" name="Group 3"/>
          <p:cNvGrpSpPr/>
          <p:nvPr/>
        </p:nvGrpSpPr>
        <p:grpSpPr>
          <a:xfrm>
            <a:off x="6796049" y="2451546"/>
            <a:ext cx="1886362" cy="2128046"/>
            <a:chOff x="6292772" y="2107652"/>
            <a:chExt cx="1886362" cy="2128046"/>
          </a:xfrm>
        </p:grpSpPr>
        <p:sp>
          <p:nvSpPr>
            <p:cNvPr id="37" name="TextBox 36"/>
            <p:cNvSpPr txBox="1"/>
            <p:nvPr/>
          </p:nvSpPr>
          <p:spPr>
            <a:xfrm>
              <a:off x="6292772" y="3620145"/>
              <a:ext cx="1886362" cy="615553"/>
            </a:xfrm>
            <a:prstGeom prst="rect">
              <a:avLst/>
            </a:prstGeom>
            <a:noFill/>
          </p:spPr>
          <p:txBody>
            <a:bodyPr wrap="square" lIns="0" tIns="0" rIns="0" bIns="0" rtlCol="0">
              <a:spAutoFit/>
            </a:bodyPr>
            <a:lstStyle/>
            <a:p>
              <a:pPr algn="ctr"/>
              <a:r>
                <a:rPr lang="en-US" sz="2000" spc="-70" dirty="0">
                  <a:solidFill>
                    <a:schemeClr val="bg1"/>
                  </a:solidFill>
                </a:rPr>
                <a:t>Follow up on the CSOM updates</a:t>
              </a:r>
            </a:p>
          </p:txBody>
        </p:sp>
        <p:pic>
          <p:nvPicPr>
            <p:cNvPr id="19" name="Picture 18"/>
            <p:cNvPicPr>
              <a:picLocks noChangeAspect="1"/>
            </p:cNvPicPr>
            <p:nvPr/>
          </p:nvPicPr>
          <p:blipFill>
            <a:blip r:embed="rId4"/>
            <a:stretch>
              <a:fillRect/>
            </a:stretch>
          </p:blipFill>
          <p:spPr>
            <a:xfrm>
              <a:off x="6362491" y="2107652"/>
              <a:ext cx="1746923" cy="1566534"/>
            </a:xfrm>
            <a:prstGeom prst="rect">
              <a:avLst/>
            </a:prstGeom>
          </p:spPr>
        </p:pic>
      </p:grpSp>
      <p:grpSp>
        <p:nvGrpSpPr>
          <p:cNvPr id="5" name="Group 4"/>
          <p:cNvGrpSpPr/>
          <p:nvPr/>
        </p:nvGrpSpPr>
        <p:grpSpPr>
          <a:xfrm>
            <a:off x="3761340" y="2434950"/>
            <a:ext cx="2223529" cy="2159999"/>
            <a:chOff x="3738914" y="2434949"/>
            <a:chExt cx="2223529" cy="2159999"/>
          </a:xfrm>
        </p:grpSpPr>
        <p:pic>
          <p:nvPicPr>
            <p:cNvPr id="21" name="Picture 20"/>
            <p:cNvPicPr>
              <a:picLocks noChangeAspect="1"/>
            </p:cNvPicPr>
            <p:nvPr/>
          </p:nvPicPr>
          <p:blipFill>
            <a:blip r:embed="rId5"/>
            <a:stretch>
              <a:fillRect/>
            </a:stretch>
          </p:blipFill>
          <p:spPr>
            <a:xfrm>
              <a:off x="3738914" y="2434949"/>
              <a:ext cx="2223529" cy="2159999"/>
            </a:xfrm>
            <a:prstGeom prst="rect">
              <a:avLst/>
            </a:prstGeom>
          </p:spPr>
        </p:pic>
        <p:sp>
          <p:nvSpPr>
            <p:cNvPr id="30" name="TextBox 29"/>
            <p:cNvSpPr txBox="1"/>
            <p:nvPr/>
          </p:nvSpPr>
          <p:spPr>
            <a:xfrm>
              <a:off x="3887296" y="3661241"/>
              <a:ext cx="1873901" cy="923330"/>
            </a:xfrm>
            <a:prstGeom prst="rect">
              <a:avLst/>
            </a:prstGeom>
            <a:noFill/>
          </p:spPr>
          <p:txBody>
            <a:bodyPr wrap="square" lIns="0" tIns="0" rIns="0" bIns="0" rtlCol="0">
              <a:spAutoFit/>
            </a:bodyPr>
            <a:lstStyle/>
            <a:p>
              <a:pPr algn="ctr"/>
              <a:r>
                <a:rPr lang="en-US" sz="2000" spc="-70" dirty="0">
                  <a:solidFill>
                    <a:schemeClr val="bg1"/>
                  </a:solidFill>
                </a:rPr>
                <a:t>Dynamic loading of scripts for JS embedding</a:t>
              </a:r>
            </a:p>
          </p:txBody>
        </p:sp>
      </p:grpSp>
      <p:grpSp>
        <p:nvGrpSpPr>
          <p:cNvPr id="6" name="Group 5"/>
          <p:cNvGrpSpPr/>
          <p:nvPr/>
        </p:nvGrpSpPr>
        <p:grpSpPr>
          <a:xfrm>
            <a:off x="9462557" y="2672433"/>
            <a:ext cx="1884594" cy="1685032"/>
            <a:chOff x="9103162" y="2671504"/>
            <a:chExt cx="1884594" cy="1685032"/>
          </a:xfrm>
        </p:grpSpPr>
        <p:sp>
          <p:nvSpPr>
            <p:cNvPr id="39" name="TextBox 38"/>
            <p:cNvSpPr txBox="1"/>
            <p:nvPr/>
          </p:nvSpPr>
          <p:spPr>
            <a:xfrm>
              <a:off x="9103162" y="3740983"/>
              <a:ext cx="1884594" cy="615553"/>
            </a:xfrm>
            <a:prstGeom prst="rect">
              <a:avLst/>
            </a:prstGeom>
            <a:noFill/>
          </p:spPr>
          <p:txBody>
            <a:bodyPr wrap="square" lIns="0" tIns="0" rIns="0" bIns="0" rtlCol="0">
              <a:spAutoFit/>
            </a:bodyPr>
            <a:lstStyle/>
            <a:p>
              <a:pPr algn="ctr"/>
              <a:r>
                <a:rPr lang="en-US" sz="2000" spc="-70" dirty="0">
                  <a:solidFill>
                    <a:schemeClr val="bg1"/>
                  </a:solidFill>
                </a:rPr>
                <a:t>Remember client side optimization</a:t>
              </a:r>
            </a:p>
          </p:txBody>
        </p:sp>
        <p:pic>
          <p:nvPicPr>
            <p:cNvPr id="25" name="Picture 24"/>
            <p:cNvPicPr>
              <a:picLocks noChangeAspect="1"/>
            </p:cNvPicPr>
            <p:nvPr/>
          </p:nvPicPr>
          <p:blipFill>
            <a:blip r:embed="rId6"/>
            <a:stretch>
              <a:fillRect/>
            </a:stretch>
          </p:blipFill>
          <p:spPr>
            <a:xfrm>
              <a:off x="9493591" y="2671504"/>
              <a:ext cx="1103736" cy="1091472"/>
            </a:xfrm>
            <a:prstGeom prst="rect">
              <a:avLst/>
            </a:prstGeom>
          </p:spPr>
        </p:pic>
      </p:grpSp>
    </p:spTree>
    <p:extLst>
      <p:ext uri="{BB962C8B-B14F-4D97-AF65-F5344CB8AC3E}">
        <p14:creationId xmlns:p14="http://schemas.microsoft.com/office/powerpoint/2010/main" val="344682475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42" presetClass="entr" presetSubtype="0" fill="hold" nodeType="withEffect">
                                  <p:stCondLst>
                                    <p:cond delay="15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Introduction</a:t>
            </a:r>
          </a:p>
        </p:txBody>
      </p:sp>
    </p:spTree>
    <p:extLst>
      <p:ext uri="{BB962C8B-B14F-4D97-AF65-F5344CB8AC3E}">
        <p14:creationId xmlns:p14="http://schemas.microsoft.com/office/powerpoint/2010/main" val="3968920718"/>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fi-FI"/>
              <a:t>From feature framework to app model</a:t>
            </a:r>
            <a:endParaRPr lang="en-GB" dirty="0"/>
          </a:p>
        </p:txBody>
      </p:sp>
    </p:spTree>
    <p:extLst>
      <p:ext uri="{BB962C8B-B14F-4D97-AF65-F5344CB8AC3E}">
        <p14:creationId xmlns:p14="http://schemas.microsoft.com/office/powerpoint/2010/main" val="1495863836"/>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905375" y="228600"/>
            <a:ext cx="6762750" cy="747897"/>
          </a:xfrm>
        </p:spPr>
        <p:txBody>
          <a:bodyPr/>
          <a:lstStyle/>
          <a:p>
            <a:r>
              <a:rPr lang="en-US" dirty="0"/>
              <a:t>Site management</a:t>
            </a:r>
          </a:p>
        </p:txBody>
      </p:sp>
      <p:sp>
        <p:nvSpPr>
          <p:cNvPr id="7" name="Text Placeholder 6"/>
          <p:cNvSpPr>
            <a:spLocks noGrp="1"/>
          </p:cNvSpPr>
          <p:nvPr>
            <p:ph type="body" sz="quarter" idx="10"/>
          </p:nvPr>
        </p:nvSpPr>
        <p:spPr>
          <a:xfrm>
            <a:off x="4905375" y="1447799"/>
            <a:ext cx="6762750" cy="2043636"/>
          </a:xfrm>
        </p:spPr>
        <p:txBody>
          <a:bodyPr/>
          <a:lstStyle/>
          <a:p>
            <a:r>
              <a:rPr lang="en-US" sz="3600" dirty="0">
                <a:solidFill>
                  <a:schemeClr val="accent1"/>
                </a:solidFill>
              </a:rPr>
              <a:t>Remote APIs</a:t>
            </a:r>
          </a:p>
          <a:p>
            <a:pPr lvl="1"/>
            <a:r>
              <a:rPr lang="en-US" dirty="0"/>
              <a:t>Control site settings using remote APIs like CSOM and REST</a:t>
            </a:r>
          </a:p>
          <a:p>
            <a:pPr lvl="1"/>
            <a:r>
              <a:rPr lang="en-US" dirty="0"/>
              <a:t>Site management performed by code running out side of the SharePoint generally during site provisioning or when apps are added</a:t>
            </a:r>
          </a:p>
          <a:p>
            <a:pPr lvl="1"/>
            <a:endParaRPr lang="en-US" dirty="0"/>
          </a:p>
          <a:p>
            <a:r>
              <a:rPr lang="en-US" sz="3600" dirty="0">
                <a:solidFill>
                  <a:schemeClr val="accent1"/>
                </a:solidFill>
              </a:rPr>
              <a:t>JavaScript embedding</a:t>
            </a:r>
          </a:p>
          <a:p>
            <a:pPr lvl="1"/>
            <a:r>
              <a:rPr lang="en-US" dirty="0"/>
              <a:t>Apply changes to the pages using JavaScript embedding technique</a:t>
            </a:r>
          </a:p>
          <a:p>
            <a:pPr lvl="1"/>
            <a:r>
              <a:rPr lang="en-US" dirty="0"/>
              <a:t>Can be used to add elements and structures to existing pages </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8" y="1786"/>
            <a:ext cx="4569619" cy="6854429"/>
          </a:xfrm>
          <a:prstGeom prst="rect">
            <a:avLst/>
          </a:prstGeom>
        </p:spPr>
      </p:pic>
    </p:spTree>
    <p:extLst>
      <p:ext uri="{BB962C8B-B14F-4D97-AF65-F5344CB8AC3E}">
        <p14:creationId xmlns:p14="http://schemas.microsoft.com/office/powerpoint/2010/main" val="593632434"/>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Page and content modification</a:t>
            </a:r>
          </a:p>
        </p:txBody>
      </p:sp>
    </p:spTree>
    <p:extLst>
      <p:ext uri="{BB962C8B-B14F-4D97-AF65-F5344CB8AC3E}">
        <p14:creationId xmlns:p14="http://schemas.microsoft.com/office/powerpoint/2010/main" val="429274669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7100888" cy="1975926"/>
          </a:xfrm>
        </p:spPr>
        <p:txBody>
          <a:bodyPr/>
          <a:lstStyle/>
          <a:p>
            <a:r>
              <a:rPr lang="en-US" dirty="0"/>
              <a:t>What</a:t>
            </a:r>
          </a:p>
          <a:p>
            <a:pPr lvl="1"/>
            <a:r>
              <a:rPr lang="en-US" dirty="0"/>
              <a:t>Modify content in wiki pages (site pages library) from SP App by adding html elements or additional web parts.</a:t>
            </a:r>
          </a:p>
          <a:p>
            <a:r>
              <a:rPr lang="en-US" dirty="0"/>
              <a:t>Why</a:t>
            </a:r>
          </a:p>
          <a:p>
            <a:pPr lvl="1"/>
            <a:r>
              <a:rPr lang="en-US" dirty="0"/>
              <a:t>Modify end user experience automatically on the host web when app is installed or when the sites are provisioned. </a:t>
            </a:r>
          </a:p>
          <a:p>
            <a:r>
              <a:rPr lang="en-US" dirty="0"/>
              <a:t>How</a:t>
            </a:r>
          </a:p>
          <a:p>
            <a:pPr lvl="1"/>
            <a:r>
              <a:rPr lang="en-US" dirty="0"/>
              <a:t>Access host web using CSOM and add needed html or modify the web parts in the page.</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7579" r="21848"/>
          <a:stretch/>
        </p:blipFill>
        <p:spPr>
          <a:xfrm flipH="1">
            <a:off x="8012785" y="531"/>
            <a:ext cx="4176039" cy="6856576"/>
          </a:xfrm>
          <a:prstGeom prst="rect">
            <a:avLst/>
          </a:prstGeom>
        </p:spPr>
      </p:pic>
      <p:sp>
        <p:nvSpPr>
          <p:cNvPr id="3" name="Title 2"/>
          <p:cNvSpPr>
            <a:spLocks noGrp="1"/>
          </p:cNvSpPr>
          <p:nvPr>
            <p:ph type="title"/>
          </p:nvPr>
        </p:nvSpPr>
        <p:spPr/>
        <p:txBody>
          <a:bodyPr/>
          <a:lstStyle/>
          <a:p>
            <a:r>
              <a:rPr lang="en-US" dirty="0"/>
              <a:t>Introduction wiki page modification</a:t>
            </a:r>
          </a:p>
        </p:txBody>
      </p:sp>
    </p:spTree>
    <p:extLst>
      <p:ext uri="{BB962C8B-B14F-4D97-AF65-F5344CB8AC3E}">
        <p14:creationId xmlns:p14="http://schemas.microsoft.com/office/powerpoint/2010/main" val="763116"/>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_Template_2012_Light">
      <a:dk1>
        <a:srgbClr val="000000"/>
      </a:dk1>
      <a:lt1>
        <a:srgbClr val="FFFFFF"/>
      </a:lt1>
      <a:dk2>
        <a:srgbClr val="EB3C00"/>
      </a:dk2>
      <a:lt2>
        <a:srgbClr val="797A7D"/>
      </a:lt2>
      <a:accent1>
        <a:srgbClr val="EB3C00"/>
      </a:accent1>
      <a:accent2>
        <a:srgbClr val="FF8C00"/>
      </a:accent2>
      <a:accent3>
        <a:srgbClr val="FFB900"/>
      </a:accent3>
      <a:accent4>
        <a:srgbClr val="007233"/>
      </a:accent4>
      <a:accent5>
        <a:srgbClr val="00188F"/>
      </a:accent5>
      <a:accent6>
        <a:srgbClr val="68217A"/>
      </a:accent6>
      <a:hlink>
        <a:srgbClr val="FF8C00"/>
      </a:hlink>
      <a:folHlink>
        <a:srgbClr val="EB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365 Template Orange.potx" id="{A418BC41-9312-4E81-974D-3B62BBA9F7CA}" vid="{6D227263-DACE-442F-8D98-551E7A302C92}"/>
    </a:ext>
  </a:extLst>
</a:theme>
</file>

<file path=ppt/theme/theme2.xml><?xml version="1.0" encoding="utf-8"?>
<a:theme xmlns:a="http://schemas.openxmlformats.org/drawingml/2006/main" name="5-30055_Office365 Template 2012 - 16x9 - Colored Accent Slides">
  <a:themeElements>
    <a:clrScheme name="Office_Template_2012_Accent_Slides">
      <a:dk1>
        <a:srgbClr val="000000"/>
      </a:dk1>
      <a:lt1>
        <a:srgbClr val="FFFFFF"/>
      </a:lt1>
      <a:dk2>
        <a:srgbClr val="EB3C00"/>
      </a:dk2>
      <a:lt2>
        <a:srgbClr val="D2D2D2"/>
      </a:lt2>
      <a:accent1>
        <a:srgbClr val="EB3C00"/>
      </a:accent1>
      <a:accent2>
        <a:srgbClr val="007233"/>
      </a:accent2>
      <a:accent3>
        <a:srgbClr val="00188F"/>
      </a:accent3>
      <a:accent4>
        <a:srgbClr val="68217A"/>
      </a:accent4>
      <a:accent5>
        <a:srgbClr val="969696"/>
      </a:accent5>
      <a:accent6>
        <a:srgbClr val="D2D2D2"/>
      </a:accent6>
      <a:hlink>
        <a:srgbClr val="969696"/>
      </a:hlink>
      <a:folHlink>
        <a:srgbClr val="D2D2D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365 Template Orange.potx" id="{A418BC41-9312-4E81-974D-3B62BBA9F7CA}" vid="{DDA9FB17-E5E7-4414-8A13-502BEB78C63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709D8DA39404E429F006B3F94B6A56B" ma:contentTypeVersion="0" ma:contentTypeDescription="Create a new document." ma:contentTypeScope="" ma:versionID="63b151c6e72fe6cfcfe11e3b787e1d3d">
  <xsd:schema xmlns:xsd="http://www.w3.org/2001/XMLSchema" xmlns:xs="http://www.w3.org/2001/XMLSchema" xmlns:p="http://schemas.microsoft.com/office/2006/metadata/properties" targetNamespace="http://schemas.microsoft.com/office/2006/metadata/properties" ma:root="true" ma:fieldsID="e3f0b4ead09fc5ac33ce8381fa26e53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AEA8A7-A694-4DB0-82AB-EF48F2E9B6F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99E63BD4-356B-47A8-B9CB-423EDCAB02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B4606E04-852E-4880-8CD1-0B186F4087B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Office365 Template Orange</Template>
  <TotalTime>0</TotalTime>
  <Words>2385</Words>
  <Application>Microsoft Office PowerPoint</Application>
  <PresentationFormat>Custom</PresentationFormat>
  <Paragraphs>278</Paragraphs>
  <Slides>32</Slides>
  <Notes>18</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32</vt:i4>
      </vt:variant>
    </vt:vector>
  </HeadingPairs>
  <TitlesOfParts>
    <vt:vector size="42" baseType="lpstr">
      <vt:lpstr>Arial</vt:lpstr>
      <vt:lpstr>Calibri</vt:lpstr>
      <vt:lpstr>Consolas</vt:lpstr>
      <vt:lpstr>Segoe UI</vt:lpstr>
      <vt:lpstr>Segoe UI Light</vt:lpstr>
      <vt:lpstr>Segoe UI Semibold</vt:lpstr>
      <vt:lpstr>Segoe UI Semilight</vt:lpstr>
      <vt:lpstr>Wingdings</vt:lpstr>
      <vt:lpstr>5-30055_Office Template 2012 - 16x9 - White Background</vt:lpstr>
      <vt:lpstr>5-30055_Office365 Template 2012 - 16x9 - Colored Accent Slides</vt:lpstr>
      <vt:lpstr>Managing site settings using add-in model</vt:lpstr>
      <vt:lpstr>Agenda</vt:lpstr>
      <vt:lpstr>PowerPoint Presentation</vt:lpstr>
      <vt:lpstr>Recommendations</vt:lpstr>
      <vt:lpstr>Introduction</vt:lpstr>
      <vt:lpstr>From feature framework to app model</vt:lpstr>
      <vt:lpstr>Site management</vt:lpstr>
      <vt:lpstr>Page and content modification</vt:lpstr>
      <vt:lpstr>Introduction wiki page modification</vt:lpstr>
      <vt:lpstr>Modify host web content</vt:lpstr>
      <vt:lpstr>PowerPoint Presentation</vt:lpstr>
      <vt:lpstr>JavaScript Embedding</vt:lpstr>
      <vt:lpstr>JavaScript Embedding</vt:lpstr>
      <vt:lpstr>JavaScript embedding for messages</vt:lpstr>
      <vt:lpstr>“Wouldn’t this cause dependency on page dom structure, so any change can break it?”</vt:lpstr>
      <vt:lpstr>JS proxy refresh model</vt:lpstr>
      <vt:lpstr>PowerPoint Presentation</vt:lpstr>
      <vt:lpstr>Controlling site settings</vt:lpstr>
      <vt:lpstr>Controlling site settings</vt:lpstr>
      <vt:lpstr>Typical settings controlled in site level</vt:lpstr>
      <vt:lpstr>“Are we getting more site level APIs for CSOM and REST?”</vt:lpstr>
      <vt:lpstr>Performance optimization</vt:lpstr>
      <vt:lpstr>Caching and asset optimization</vt:lpstr>
      <vt:lpstr>Centralized Asset Deployment</vt:lpstr>
      <vt:lpstr>“Can I use Content Delivery Networks for asset storage?”</vt:lpstr>
      <vt:lpstr>PowerPoint Presentation</vt:lpstr>
      <vt:lpstr>Recommendations</vt:lpstr>
      <vt:lpstr>PowerPoint Presentation</vt:lpstr>
      <vt:lpstr>PowerPoint Presentation</vt:lpstr>
      <vt:lpstr>PowerPoint Presentation</vt:lpstr>
      <vt:lpstr>Feedback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description>Template: Vesa Juvonen, Microsoft</dc:description>
  <cp:lastModifiedBy/>
  <cp:revision>1</cp:revision>
  <dcterms:created xsi:type="dcterms:W3CDTF">2015-01-15T08:32:43Z</dcterms:created>
  <dcterms:modified xsi:type="dcterms:W3CDTF">2017-01-04T11:22:19Z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temType">
    <vt:lpwstr/>
  </property>
  <property fmtid="{D5CDD505-2E9C-101B-9397-08002B2CF9AE}" pid="3" name="ContentTypeId">
    <vt:lpwstr>0x010100B709D8DA39404E429F006B3F94B6A56B</vt:lpwstr>
  </property>
</Properties>
</file>